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89" r:id="rId2"/>
  </p:sldMasterIdLst>
  <p:sldIdLst>
    <p:sldId id="258" r:id="rId3"/>
    <p:sldId id="300" r:id="rId4"/>
    <p:sldId id="314" r:id="rId5"/>
    <p:sldId id="332" r:id="rId6"/>
    <p:sldId id="331" r:id="rId7"/>
    <p:sldId id="333" r:id="rId8"/>
    <p:sldId id="334" r:id="rId9"/>
    <p:sldId id="335" r:id="rId10"/>
    <p:sldId id="259" r:id="rId11"/>
    <p:sldId id="261" r:id="rId12"/>
    <p:sldId id="262" r:id="rId13"/>
    <p:sldId id="263" r:id="rId14"/>
    <p:sldId id="264" r:id="rId15"/>
    <p:sldId id="265" r:id="rId16"/>
    <p:sldId id="266" r:id="rId17"/>
    <p:sldId id="299" r:id="rId18"/>
    <p:sldId id="260" r:id="rId19"/>
    <p:sldId id="301" r:id="rId20"/>
    <p:sldId id="284" r:id="rId21"/>
    <p:sldId id="285" r:id="rId22"/>
    <p:sldId id="287" r:id="rId23"/>
    <p:sldId id="315" r:id="rId24"/>
    <p:sldId id="289" r:id="rId25"/>
    <p:sldId id="283" r:id="rId26"/>
    <p:sldId id="288" r:id="rId27"/>
    <p:sldId id="282" r:id="rId28"/>
    <p:sldId id="316" r:id="rId29"/>
    <p:sldId id="317" r:id="rId30"/>
    <p:sldId id="318" r:id="rId31"/>
    <p:sldId id="319" r:id="rId32"/>
    <p:sldId id="320" r:id="rId33"/>
    <p:sldId id="321" r:id="rId34"/>
    <p:sldId id="323" r:id="rId35"/>
    <p:sldId id="322" r:id="rId36"/>
    <p:sldId id="307" r:id="rId37"/>
    <p:sldId id="308" r:id="rId38"/>
    <p:sldId id="309" r:id="rId39"/>
    <p:sldId id="311" r:id="rId40"/>
    <p:sldId id="310" r:id="rId41"/>
    <p:sldId id="291" r:id="rId42"/>
    <p:sldId id="292" r:id="rId43"/>
    <p:sldId id="293" r:id="rId44"/>
    <p:sldId id="294" r:id="rId45"/>
    <p:sldId id="295" r:id="rId46"/>
    <p:sldId id="286" r:id="rId47"/>
    <p:sldId id="302" r:id="rId48"/>
    <p:sldId id="303" r:id="rId49"/>
    <p:sldId id="304" r:id="rId50"/>
    <p:sldId id="324" r:id="rId51"/>
    <p:sldId id="280" r:id="rId52"/>
    <p:sldId id="270" r:id="rId53"/>
    <p:sldId id="274" r:id="rId54"/>
    <p:sldId id="275" r:id="rId55"/>
    <p:sldId id="276" r:id="rId56"/>
    <p:sldId id="277" r:id="rId57"/>
    <p:sldId id="278" r:id="rId58"/>
    <p:sldId id="325" r:id="rId59"/>
    <p:sldId id="326" r:id="rId60"/>
    <p:sldId id="327" r:id="rId61"/>
    <p:sldId id="328" r:id="rId62"/>
    <p:sldId id="329" r:id="rId63"/>
    <p:sldId id="330" r:id="rId64"/>
  </p:sldIdLst>
  <p:sldSz cx="9144000" cy="6858000" type="screen4x3"/>
  <p:notesSz cx="6858000" cy="9144000"/>
  <p:defaultTextStyle>
    <a:defPPr>
      <a:defRPr lang="pt-B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CC00"/>
    <a:srgbClr val="FFFF66"/>
    <a:srgbClr val="FFFFCC"/>
    <a:srgbClr val="00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3" autoAdjust="0"/>
    <p:restoredTop sz="94660"/>
  </p:normalViewPr>
  <p:slideViewPr>
    <p:cSldViewPr>
      <p:cViewPr varScale="1">
        <p:scale>
          <a:sx n="106" d="100"/>
          <a:sy n="106" d="100"/>
        </p:scale>
        <p:origin x="91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825" y="1268413"/>
            <a:ext cx="5616575" cy="1470025"/>
          </a:xfrm>
        </p:spPr>
        <p:txBody>
          <a:bodyPr/>
          <a:lstStyle>
            <a:lvl1pPr>
              <a:defRPr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9388" y="3429000"/>
            <a:ext cx="5832475" cy="115252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59499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5949950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5949950"/>
            <a:ext cx="2133600" cy="47625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E633C28-9443-4A16-A939-E2D9659A72D4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4922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D8BC75-64FD-4407-9D9F-6CC1BD1CF7A7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03747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732588" y="188913"/>
            <a:ext cx="2160587" cy="5761037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250825" y="188913"/>
            <a:ext cx="6329363" cy="5761037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5FFD00-58B9-465E-B52E-6D2045CF7B1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3931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5761037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A3E393-7FA8-40D7-912A-23B220750D8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06988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-7938" y="-7938"/>
            <a:ext cx="9169401" cy="6873876"/>
            <a:chOff x="-8466" y="-8468"/>
            <a:chExt cx="9169804" cy="6874935"/>
          </a:xfrm>
        </p:grpSpPr>
        <p:cxnSp>
          <p:nvCxnSpPr>
            <p:cNvPr id="5" name="Straight Connector 16"/>
            <p:cNvCxnSpPr/>
            <p:nvPr/>
          </p:nvCxnSpPr>
          <p:spPr>
            <a:xfrm flipV="1">
              <a:off x="5130498" y="4175239"/>
              <a:ext cx="4022902" cy="268328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17"/>
            <p:cNvCxnSpPr/>
            <p:nvPr/>
          </p:nvCxnSpPr>
          <p:spPr>
            <a:xfrm>
              <a:off x="7041932" y="-529"/>
              <a:ext cx="1219254" cy="685905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18"/>
            <p:cNvSpPr/>
            <p:nvPr/>
          </p:nvSpPr>
          <p:spPr>
            <a:xfrm>
              <a:off x="6891113" y="-529"/>
              <a:ext cx="2270225" cy="686699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19"/>
            <p:cNvSpPr/>
            <p:nvPr/>
          </p:nvSpPr>
          <p:spPr>
            <a:xfrm>
              <a:off x="7205452" y="-8468"/>
              <a:ext cx="1947948" cy="6866996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20"/>
            <p:cNvSpPr/>
            <p:nvPr/>
          </p:nvSpPr>
          <p:spPr>
            <a:xfrm>
              <a:off x="6638689" y="3919613"/>
              <a:ext cx="2513123" cy="2938915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21"/>
            <p:cNvSpPr/>
            <p:nvPr/>
          </p:nvSpPr>
          <p:spPr>
            <a:xfrm>
              <a:off x="7010180" y="-8468"/>
              <a:ext cx="2143219" cy="6866996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22"/>
            <p:cNvSpPr/>
            <p:nvPr/>
          </p:nvSpPr>
          <p:spPr>
            <a:xfrm>
              <a:off x="8296112" y="-8468"/>
              <a:ext cx="857288" cy="6866996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23"/>
            <p:cNvSpPr/>
            <p:nvPr/>
          </p:nvSpPr>
          <p:spPr>
            <a:xfrm>
              <a:off x="8077027" y="-8468"/>
              <a:ext cx="1066847" cy="6866996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24"/>
            <p:cNvSpPr/>
            <p:nvPr/>
          </p:nvSpPr>
          <p:spPr>
            <a:xfrm>
              <a:off x="8059565" y="4894488"/>
              <a:ext cx="1095423" cy="1964040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27"/>
            <p:cNvSpPr/>
            <p:nvPr/>
          </p:nvSpPr>
          <p:spPr>
            <a:xfrm>
              <a:off x="-8466" y="-8468"/>
              <a:ext cx="863639" cy="5698416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5A187-5FC8-4033-9BFE-DC24438CAB7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12877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F10374-1C5F-4CF4-879D-CF216387658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45419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DB9581-1E4C-4417-8FE7-1450CE27DC33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60375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ACC13B-92B3-4811-8BC7-1E60A83F1594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841852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942A41-CDDB-4376-827B-4BF4C19CCD56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718495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2A7C8-6A7C-41E2-B8C9-850EA0A10796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668044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E3C3AF-2AE4-4B1B-A085-770257CF0BCC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43263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A86DF-5EA4-4631-87AB-579F17849864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23968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3B2BFF-E3A0-4F96-891D-82691F38E0D7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369580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rtlCol="0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pt-BR" noProof="0" smtClean="0"/>
              <a:t>Clique no ícone para adicionar uma imagem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62ACAA-409C-4AF4-91D7-B691FCF25FCE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692332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992DEB-E581-4E2D-819E-23F1A455FA5F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920850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3"/>
          <p:cNvSpPr txBox="1">
            <a:spLocks noChangeArrowheads="1"/>
          </p:cNvSpPr>
          <p:nvPr/>
        </p:nvSpPr>
        <p:spPr bwMode="auto">
          <a:xfrm>
            <a:off x="482600" y="790575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pt-BR" sz="8000">
                <a:solidFill>
                  <a:srgbClr val="C0E474"/>
                </a:solidFill>
              </a:rPr>
              <a:t>“</a:t>
            </a:r>
          </a:p>
        </p:txBody>
      </p:sp>
      <p:sp>
        <p:nvSpPr>
          <p:cNvPr id="6" name="TextBox 24"/>
          <p:cNvSpPr txBox="1">
            <a:spLocks noChangeArrowheads="1"/>
          </p:cNvSpPr>
          <p:nvPr/>
        </p:nvSpPr>
        <p:spPr bwMode="auto">
          <a:xfrm>
            <a:off x="6748463" y="28860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pt-BR" sz="8000">
                <a:solidFill>
                  <a:srgbClr val="C0E474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33B62E-C272-4EA8-B20B-649BC937FCE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512640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70DE7-4937-4673-B6AD-B23ED481EE7C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909399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3"/>
          <p:cNvSpPr txBox="1">
            <a:spLocks noChangeArrowheads="1"/>
          </p:cNvSpPr>
          <p:nvPr/>
        </p:nvSpPr>
        <p:spPr bwMode="auto">
          <a:xfrm>
            <a:off x="482600" y="790575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pt-BR" sz="8000">
                <a:solidFill>
                  <a:srgbClr val="C0E474"/>
                </a:solidFill>
              </a:rPr>
              <a:t>“</a:t>
            </a:r>
          </a:p>
        </p:txBody>
      </p:sp>
      <p:sp>
        <p:nvSpPr>
          <p:cNvPr id="6" name="TextBox 24"/>
          <p:cNvSpPr txBox="1">
            <a:spLocks noChangeArrowheads="1"/>
          </p:cNvSpPr>
          <p:nvPr/>
        </p:nvSpPr>
        <p:spPr bwMode="auto">
          <a:xfrm>
            <a:off x="6748463" y="28860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pt-BR" sz="8000">
                <a:solidFill>
                  <a:srgbClr val="C0E474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06C19-24BA-423F-8C2A-6FE8EEB835A9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270677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53D6DD-1B69-40D1-9B73-61BBE4F4905E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388098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77417F-EAD2-45F5-AF18-645B17A60EC0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325804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36405-35F8-4CE3-A3C2-B7A29620D8A9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14891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250825" y="188913"/>
            <a:ext cx="8642350" cy="5761037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8252EB-6BE7-4807-8D56-C0456800AB9F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33034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3B085-3398-4FB0-9CBF-32D41ADC4305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45394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349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266DA-833D-4D1B-8D0B-8CD12782BA1D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96482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8D8BC-0A78-4C8B-B6B3-40AB7669BFE3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16078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E9823E-6EBA-4616-9DB0-34782CC2CB75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67018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A3282F-8822-42DC-A034-5E771CE04609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7198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987D2C-9D08-4CD6-B7A6-578C54EEF2AC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7129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290E8-3B82-4879-96F7-7581998B90F6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86853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188913"/>
            <a:ext cx="864235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estilo do título mestre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34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os estilos do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0928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0928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0928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A65784-E697-4432-9D4C-AD40C34B2E18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36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txStyles>
    <p:titleStyle>
      <a:lvl1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lnSpc>
          <a:spcPct val="80000"/>
        </a:lnSpc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3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bg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>
          <a:solidFill>
            <a:schemeClr val="bg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6"/>
          <p:cNvGrpSpPr>
            <a:grpSpLocks/>
          </p:cNvGrpSpPr>
          <p:nvPr/>
        </p:nvGrpSpPr>
        <p:grpSpPr bwMode="auto">
          <a:xfrm>
            <a:off x="-7938" y="-7938"/>
            <a:ext cx="9169401" cy="6873876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90"/>
              <a:ext cx="457221" cy="285317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497" y="4175239"/>
              <a:ext cx="4022902" cy="2683288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1932" y="-529"/>
              <a:ext cx="1219254" cy="685905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113" y="-529"/>
              <a:ext cx="2270225" cy="686699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452" y="-8468"/>
              <a:ext cx="1947948" cy="6866996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8689" y="3919613"/>
              <a:ext cx="2513124" cy="2938915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180" y="-8468"/>
              <a:ext cx="2143219" cy="6866996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6112" y="-8468"/>
              <a:ext cx="857288" cy="6866996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027" y="-8468"/>
              <a:ext cx="1066847" cy="6866996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59564" y="4894488"/>
              <a:ext cx="1095423" cy="1964040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609600"/>
            <a:ext cx="6348413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título mestre</a:t>
            </a:r>
            <a:endParaRPr lang="en-US" altLang="pt-BR" smtClean="0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2160588"/>
            <a:ext cx="6348413" cy="388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smtClean="0"/>
              <a:t>Clique para editar o texto mestre</a:t>
            </a:r>
          </a:p>
          <a:p>
            <a:pPr lvl="1"/>
            <a:r>
              <a:rPr lang="pt-BR" altLang="pt-BR" smtClean="0"/>
              <a:t>Segundo nível</a:t>
            </a:r>
          </a:p>
          <a:p>
            <a:pPr lvl="2"/>
            <a:r>
              <a:rPr lang="pt-BR" altLang="pt-BR" smtClean="0"/>
              <a:t>Terceiro nível</a:t>
            </a:r>
          </a:p>
          <a:p>
            <a:pPr lvl="3"/>
            <a:r>
              <a:rPr lang="pt-BR" altLang="pt-BR" smtClean="0"/>
              <a:t>Quarto nível</a:t>
            </a:r>
          </a:p>
          <a:p>
            <a:pPr lvl="4"/>
            <a:r>
              <a:rPr lang="pt-BR" altLang="pt-BR" smtClean="0"/>
              <a:t>Quinto nível</a:t>
            </a:r>
            <a:endParaRPr lang="en-US" altLang="pt-BR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438" y="6042025"/>
            <a:ext cx="684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0" y="6042025"/>
            <a:ext cx="4622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5250" y="6042025"/>
            <a:ext cx="512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hangingPunct="1">
              <a:defRPr sz="900" smtClean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E5B4DE7D-8CA3-4BD7-9EDA-02F900E73FE2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8" r:id="rId11"/>
    <p:sldLayoutId id="2147483732" r:id="rId12"/>
    <p:sldLayoutId id="2147483739" r:id="rId13"/>
    <p:sldLayoutId id="2147483733" r:id="rId14"/>
    <p:sldLayoutId id="2147483734" r:id="rId15"/>
    <p:sldLayoutId id="2147483735" r:id="rId16"/>
    <p:sldLayoutId id="2147483740" r:id="rId17"/>
  </p:sldLayoutIdLst>
  <p:txStyles>
    <p:titleStyle>
      <a:lvl1pPr algn="l" defTabSz="457200" rtl="0" fontAlgn="base">
        <a:spcBef>
          <a:spcPct val="0"/>
        </a:spcBef>
        <a:spcAft>
          <a:spcPct val="0"/>
        </a:spcAft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457200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3600">
          <a:solidFill>
            <a:schemeClr val="accent1"/>
          </a:solidFill>
          <a:latin typeface="Trebuchet MS" panose="020B0603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kern="1200">
          <a:solidFill>
            <a:srgbClr val="404040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600" kern="1200">
          <a:solidFill>
            <a:srgbClr val="404040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400" kern="1200">
          <a:solidFill>
            <a:srgbClr val="404040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spcBef>
          <a:spcPts val="100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6.xml"/><Relationship Id="rId3" Type="http://schemas.openxmlformats.org/officeDocument/2006/relationships/slide" Target="slide5.xml"/><Relationship Id="rId7" Type="http://schemas.openxmlformats.org/officeDocument/2006/relationships/slide" Target="slide40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16.xml"/><Relationship Id="rId5" Type="http://schemas.openxmlformats.org/officeDocument/2006/relationships/slide" Target="slide6.xml"/><Relationship Id="rId4" Type="http://schemas.openxmlformats.org/officeDocument/2006/relationships/slide" Target="slide9.xml"/><Relationship Id="rId9" Type="http://schemas.openxmlformats.org/officeDocument/2006/relationships/slide" Target="slide4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slide" Target="slide47.xml"/><Relationship Id="rId1" Type="http://schemas.openxmlformats.org/officeDocument/2006/relationships/slideLayout" Target="../slideLayouts/slideLayout14.xml"/><Relationship Id="rId4" Type="http://schemas.openxmlformats.org/officeDocument/2006/relationships/slide" Target="slide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46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46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uter.org/web/swebok/index" TargetMode="Externa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6883" y="3645024"/>
            <a:ext cx="7489527" cy="172878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dirty="0" smtClean="0"/>
              <a:t>Introdução a Engenharia de Software</a:t>
            </a:r>
            <a:endParaRPr lang="en-US" altLang="pt-BR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35696" y="5589240"/>
            <a:ext cx="4031903" cy="504056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pt-BR" altLang="pt-BR" dirty="0" smtClean="0"/>
              <a:t>Prof. </a:t>
            </a:r>
            <a:r>
              <a:rPr lang="pt-BR" altLang="pt-BR" u="sng" dirty="0" smtClean="0"/>
              <a:t>Antônio Maria</a:t>
            </a:r>
            <a:r>
              <a:rPr lang="pt-BR" altLang="pt-BR" dirty="0" smtClean="0"/>
              <a:t> P. de Resende</a:t>
            </a:r>
            <a:endParaRPr lang="en-US" alt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Engenharia ?</a:t>
            </a:r>
            <a:endParaRPr lang="en-US" altLang="pt-BR" smtClean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73238"/>
            <a:ext cx="6778625" cy="4751387"/>
          </a:xfrm>
        </p:spPr>
        <p:txBody>
          <a:bodyPr rtlCol="0">
            <a:normAutofit lnSpcReduction="10000"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 conhecimento na Engenharia pode apresentar-se na forma de </a:t>
            </a:r>
            <a:r>
              <a:rPr lang="pt-BR" altLang="pt-BR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Métodos</a:t>
            </a: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pt-BR" altLang="pt-BR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Técnicas</a:t>
            </a: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pt-BR" altLang="pt-BR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Ferramentas</a:t>
            </a: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</a:p>
          <a:p>
            <a:pPr fontAlgn="auto">
              <a:spcAft>
                <a:spcPts val="0"/>
              </a:spcAft>
              <a:buFont typeface="Wingdings 3" charset="2"/>
              <a:buChar char=""/>
              <a:defRPr/>
            </a:pPr>
            <a:endParaRPr lang="pt-BR" altLang="pt-B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Método</a:t>
            </a: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(“O que” fazer)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“Define um conjunto de passos”</a:t>
            </a:r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pt-BR" altLang="pt-B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Técnica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(“Como” fazer)</a:t>
            </a:r>
          </a:p>
          <a:p>
            <a:pPr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“</a:t>
            </a: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Define detalhadamente 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 conjunto de ações“</a:t>
            </a:r>
          </a:p>
          <a:p>
            <a:pPr fontAlgn="auto">
              <a:spcAft>
                <a:spcPts val="0"/>
              </a:spcAft>
              <a:buFont typeface="Wingdings 3" charset="2"/>
              <a:buNone/>
              <a:defRPr/>
            </a:pPr>
            <a:endParaRPr lang="pt-BR" alt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u="sng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Ferramentas</a:t>
            </a: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(Fazer “com” o que)</a:t>
            </a:r>
          </a:p>
          <a:p>
            <a:pPr fontAlgn="auto">
              <a:spcAft>
                <a:spcPts val="0"/>
              </a:spcAft>
              <a:buFont typeface="Wingdings 3" charset="2"/>
              <a:buNone/>
              <a:defRPr/>
            </a:pP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“</a:t>
            </a: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Instrumentos adaptados 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 </a:t>
            </a: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criados </a:t>
            </a:r>
            <a:r>
              <a:rPr lang="pt-BR" alt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 auxiliar na execução de uma tarefa”</a:t>
            </a:r>
            <a:endParaRPr lang="en-US" alt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buFontTx/>
              <a:buNone/>
              <a:defRPr/>
            </a:pPr>
            <a:endParaRPr lang="pt-BR" altLang="pt-B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Engenharia ?</a:t>
            </a:r>
            <a:endParaRPr lang="en-US" altLang="pt-BR" smtClean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2875"/>
            <a:ext cx="8229600" cy="5256213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MÉTODO</a:t>
            </a:r>
          </a:p>
          <a:p>
            <a:pPr marL="715963" lvl="1" indent="-180975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Armazene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os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dados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num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vetor</a:t>
            </a:r>
            <a:endParaRPr lang="en-US" altLang="pt-B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15963" lvl="1" indent="-180975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Ordene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o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vetor</a:t>
            </a:r>
            <a:endParaRPr lang="en-US" altLang="pt-B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15963" lvl="1" indent="-180975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Leia um valor a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buscado</a:t>
            </a:r>
            <a:endParaRPr lang="en-US" altLang="pt-B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15963" lvl="1" indent="-180975"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Fala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busca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informe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posição</a:t>
            </a:r>
            <a:endParaRPr lang="en-US" altLang="pt-B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15963" lvl="1" indent="-180975" fontAlgn="auto">
              <a:spcAft>
                <a:spcPts val="0"/>
              </a:spcAft>
              <a:buFont typeface="+mj-lt"/>
              <a:buAutoNum type="arabicPeriod"/>
              <a:defRPr/>
            </a:pPr>
            <a:endParaRPr lang="en-US" alt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TÉCNICAS</a:t>
            </a:r>
          </a:p>
          <a:p>
            <a:pPr lvl="1" fontAlgn="auto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Existem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diversas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técnicas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programação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que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podem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ser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usadas</a:t>
            </a:r>
            <a:endParaRPr lang="en-US" altLang="pt-B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auto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Existem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diversas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técnicas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busca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vetor</a:t>
            </a:r>
            <a:endParaRPr lang="en-US" altLang="pt-B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fontAlgn="auto">
              <a:spcAft>
                <a:spcPts val="0"/>
              </a:spcAft>
              <a:buFont typeface="Wingdings 3" charset="2"/>
              <a:buChar char=""/>
              <a:defRPr/>
            </a:pPr>
            <a:endParaRPr lang="en-US" alt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FERRAMENTAS</a:t>
            </a:r>
          </a:p>
          <a:p>
            <a:pPr lvl="1" fontAlgn="auto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IDEs - Eclipse,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Netbeans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VisualStudio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…</a:t>
            </a:r>
          </a:p>
          <a:p>
            <a:pPr lvl="1" fontAlgn="auto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Compiladores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Java, Python, PHP, C/C++, Scala, Ruby …</a:t>
            </a:r>
          </a:p>
          <a:p>
            <a:pPr lvl="1" fontAlgn="auto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Computadores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diversos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modelos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marcas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um core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vários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diferentes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tamanhos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 RAM, HD,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resolução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 monitor, scanner,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leitor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código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barras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ó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culos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realidade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virtual, 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19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19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Definição de Software</a:t>
            </a:r>
            <a:endParaRPr lang="en-US" altLang="pt-BR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997450"/>
          </a:xfrm>
        </p:spPr>
        <p:txBody>
          <a:bodyPr/>
          <a:lstStyle/>
          <a:p>
            <a:pPr lvl="1">
              <a:buFontTx/>
              <a:buNone/>
            </a:pPr>
            <a:endParaRPr lang="pt-BR" altLang="pt-BR" smtClean="0"/>
          </a:p>
          <a:p>
            <a:r>
              <a:rPr lang="pt-BR" altLang="pt-BR" smtClean="0"/>
              <a:t>Programa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pt-BR" altLang="pt-BR" smtClean="0"/>
              <a:t>Código executável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pt-BR" altLang="pt-BR" smtClean="0"/>
          </a:p>
          <a:p>
            <a:pPr>
              <a:lnSpc>
                <a:spcPct val="150000"/>
              </a:lnSpc>
            </a:pPr>
            <a:r>
              <a:rPr lang="pt-BR" altLang="pt-BR" smtClean="0"/>
              <a:t>Software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pt-BR" altLang="pt-BR" smtClean="0"/>
              <a:t>Componentes de um sistema computacional que não fazem parte dos equipamentos físicos, e inclui instruções, programas e documentos associados a ele.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pt-BR" altLang="pt-BR" smtClean="0"/>
          </a:p>
          <a:p>
            <a:pPr>
              <a:buFont typeface="Wingdings" panose="05000000000000000000" pitchFamily="2" charset="2"/>
              <a:buChar char="v"/>
            </a:pPr>
            <a:r>
              <a:rPr lang="pt-BR" altLang="pt-BR" smtClean="0"/>
              <a:t>Software </a:t>
            </a:r>
            <a:r>
              <a:rPr lang="pt-BR" altLang="pt-BR" sz="3000" smtClean="0">
                <a:sym typeface="Symbol" panose="05050102010706020507" pitchFamily="18" charset="2"/>
              </a:rPr>
              <a:t></a:t>
            </a:r>
            <a:r>
              <a:rPr lang="pt-BR" altLang="pt-BR" smtClean="0">
                <a:sym typeface="Symbol" panose="05050102010706020507" pitchFamily="18" charset="2"/>
              </a:rPr>
              <a:t> Programa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pt-BR" altLang="pt-BR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Definição de </a:t>
            </a:r>
            <a:br>
              <a:rPr lang="pt-BR" altLang="pt-BR" smtClean="0"/>
            </a:br>
            <a:r>
              <a:rPr lang="pt-BR" altLang="pt-BR" smtClean="0"/>
              <a:t>Engenharia de Software</a:t>
            </a:r>
            <a:endParaRPr lang="en-US" altLang="pt-BR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2565400"/>
            <a:ext cx="6348413" cy="2016125"/>
          </a:xfrm>
        </p:spPr>
        <p:txBody>
          <a:bodyPr/>
          <a:lstStyle/>
          <a:p>
            <a:r>
              <a:rPr lang="pt-BR" altLang="pt-BR" smtClean="0"/>
              <a:t>Arte de aplicar conhecimentos científicos e empíricos e certas habilitações específicas à criação de Componentes de um sistema computacional que não fazem parte dos equipamentos físicos, e inclui instruções, programas e documentos associados a ele, convertendo recursos disponíveis em soluções para atender necessidades humanas.</a:t>
            </a:r>
            <a:endParaRPr lang="en-US" alt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2276475"/>
            <a:ext cx="6500813" cy="3765550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altLang="pt-BR" smtClean="0"/>
              <a:t>"Engenharia de software é a criação e a utilização de sólidos princípios de engenharia, a fim de obter software de maneira econômica, que seja confiável e que trabalhe eficientemente em máquinas reais". </a:t>
            </a:r>
          </a:p>
          <a:p>
            <a:pPr algn="r">
              <a:buFontTx/>
              <a:buNone/>
            </a:pPr>
            <a:r>
              <a:rPr lang="en-US" altLang="pt-BR" b="1" smtClean="0"/>
              <a:t>[Friedrich Ludwig Bauer]</a:t>
            </a:r>
          </a:p>
        </p:txBody>
      </p:sp>
      <p:sp>
        <p:nvSpPr>
          <p:cNvPr id="16387" name="Rectangle 2"/>
          <p:cNvSpPr txBox="1">
            <a:spLocks noChangeArrowheads="1"/>
          </p:cNvSpPr>
          <p:nvPr/>
        </p:nvSpPr>
        <p:spPr bwMode="auto">
          <a:xfrm>
            <a:off x="762000" y="762000"/>
            <a:ext cx="6348413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3600">
                <a:solidFill>
                  <a:schemeClr val="accent1"/>
                </a:solidFill>
              </a:rPr>
              <a:t>Definição de </a:t>
            </a:r>
            <a:br>
              <a:rPr lang="pt-BR" altLang="pt-BR" sz="3600">
                <a:solidFill>
                  <a:schemeClr val="accent1"/>
                </a:solidFill>
              </a:rPr>
            </a:br>
            <a:r>
              <a:rPr lang="pt-BR" altLang="pt-BR" sz="3600">
                <a:solidFill>
                  <a:schemeClr val="accent1"/>
                </a:solidFill>
              </a:rPr>
              <a:t>Engenharia de Software</a:t>
            </a:r>
            <a:endParaRPr lang="en-US" altLang="pt-BR" sz="36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2565400"/>
            <a:ext cx="6551612" cy="2663825"/>
          </a:xfrm>
        </p:spPr>
        <p:txBody>
          <a:bodyPr/>
          <a:lstStyle/>
          <a:p>
            <a:pPr algn="just" defTabSz="884238">
              <a:lnSpc>
                <a:spcPct val="150000"/>
              </a:lnSpc>
              <a:tabLst>
                <a:tab pos="6188075" algn="l"/>
              </a:tabLst>
            </a:pPr>
            <a:r>
              <a:rPr lang="en-US" altLang="pt-BR" dirty="0" smtClean="0"/>
              <a:t>"</a:t>
            </a:r>
            <a:r>
              <a:rPr lang="pt-BR" altLang="pt-BR" dirty="0" smtClean="0"/>
              <a:t>A aplicação de abordagens sistemáticas, disciplinadas e quantificáveis para o desenvolvimento, operação e manutenção de software; isto é, a aplicação de engenharia de software</a:t>
            </a:r>
            <a:r>
              <a:rPr lang="en-US" altLang="pt-BR" dirty="0" smtClean="0"/>
              <a:t>". </a:t>
            </a:r>
          </a:p>
          <a:p>
            <a:pPr defTabSz="884238">
              <a:buFontTx/>
              <a:buNone/>
              <a:tabLst>
                <a:tab pos="6188075" algn="l"/>
              </a:tabLst>
            </a:pPr>
            <a:r>
              <a:rPr lang="en-US" altLang="pt-BR" dirty="0" smtClean="0"/>
              <a:t>		[</a:t>
            </a:r>
            <a:r>
              <a:rPr lang="en-US" altLang="pt-BR" dirty="0" err="1" smtClean="0"/>
              <a:t>SWEBoK</a:t>
            </a:r>
            <a:r>
              <a:rPr lang="en-US" altLang="pt-BR" dirty="0" smtClean="0"/>
              <a:t>]</a:t>
            </a:r>
          </a:p>
        </p:txBody>
      </p:sp>
      <p:sp>
        <p:nvSpPr>
          <p:cNvPr id="17411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23275" y="6426200"/>
            <a:ext cx="720725" cy="431800"/>
          </a:xfrm>
          <a:prstGeom prst="actionButtonBackPrevious">
            <a:avLst/>
          </a:prstGeom>
          <a:solidFill>
            <a:srgbClr val="FFFFCC"/>
          </a:solidFill>
          <a:ln w="9525">
            <a:solidFill>
              <a:srgbClr val="CCCC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Definição de </a:t>
            </a:r>
            <a:br>
              <a:rPr lang="pt-BR" altLang="pt-BR" smtClean="0"/>
            </a:br>
            <a:r>
              <a:rPr lang="pt-BR" altLang="pt-BR" smtClean="0"/>
              <a:t>Engenharia de Software</a:t>
            </a:r>
            <a:endParaRPr lang="en-US" alt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2349500"/>
            <a:ext cx="4968875" cy="1320800"/>
          </a:xfrm>
        </p:spPr>
        <p:txBody>
          <a:bodyPr/>
          <a:lstStyle/>
          <a:p>
            <a:r>
              <a:rPr lang="en-US" altLang="pt-BR" smtClean="0"/>
              <a:t>CONSTRUÇÃO NAS ENGENHARIAS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Ciclo da Área de Engenharia</a:t>
            </a:r>
            <a:endParaRPr lang="en-US" altLang="pt-BR" smtClean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mtClean="0"/>
              <a:t>Concepção;</a:t>
            </a:r>
          </a:p>
          <a:p>
            <a:r>
              <a:rPr lang="pt-BR" altLang="pt-BR" smtClean="0"/>
              <a:t>Especificação de Requisitos;</a:t>
            </a:r>
          </a:p>
          <a:p>
            <a:r>
              <a:rPr lang="pt-BR" altLang="pt-BR" smtClean="0"/>
              <a:t>Análise;</a:t>
            </a:r>
          </a:p>
          <a:p>
            <a:r>
              <a:rPr lang="pt-BR" altLang="pt-BR" smtClean="0"/>
              <a:t>Projeto;</a:t>
            </a:r>
          </a:p>
          <a:p>
            <a:r>
              <a:rPr lang="pt-BR" altLang="pt-BR" smtClean="0"/>
              <a:t>Implementação/Construção;</a:t>
            </a:r>
          </a:p>
          <a:p>
            <a:r>
              <a:rPr lang="pt-BR" altLang="pt-BR" smtClean="0"/>
              <a:t>Teste; e</a:t>
            </a:r>
          </a:p>
          <a:p>
            <a:r>
              <a:rPr lang="pt-BR" altLang="pt-BR" smtClean="0"/>
              <a:t>Manutenção.</a:t>
            </a:r>
            <a:endParaRPr lang="en-US" alt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Modelagem de Sistemas</a:t>
            </a:r>
            <a:endParaRPr lang="en-US" altLang="pt-BR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smtClean="0"/>
              <a:t>Modelo</a:t>
            </a:r>
          </a:p>
          <a:p>
            <a:pPr lvl="1"/>
            <a:r>
              <a:rPr lang="pt-BR" altLang="pt-BR" smtClean="0"/>
              <a:t>Abstração simplificada do mundo real.</a:t>
            </a:r>
          </a:p>
          <a:p>
            <a:pPr lvl="1"/>
            <a:endParaRPr lang="pt-BR" altLang="pt-BR" smtClean="0"/>
          </a:p>
          <a:p>
            <a:r>
              <a:rPr lang="pt-BR" altLang="pt-BR" smtClean="0"/>
              <a:t>Modelagem é o ato de construir modelos</a:t>
            </a:r>
          </a:p>
          <a:p>
            <a:endParaRPr lang="pt-BR" altLang="pt-BR" smtClean="0"/>
          </a:p>
          <a:p>
            <a:r>
              <a:rPr lang="pt-BR" altLang="pt-BR" smtClean="0"/>
              <a:t>Modelagem de Software é construir modelos de software, similarmente as Eng</a:t>
            </a:r>
            <a:r>
              <a:rPr lang="pt-BR" altLang="pt-BR" u="sng" baseline="30000" smtClean="0"/>
              <a:t>as</a:t>
            </a:r>
            <a:r>
              <a:rPr lang="pt-BR" altLang="pt-BR" smtClean="0"/>
              <a:t> civil, eletrônica, mecânica etc.</a:t>
            </a:r>
            <a:endParaRPr lang="en-US" alt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58775"/>
            <a:ext cx="6346825" cy="1320800"/>
          </a:xfrm>
        </p:spPr>
        <p:txBody>
          <a:bodyPr/>
          <a:lstStyle/>
          <a:p>
            <a:r>
              <a:rPr lang="en-US" altLang="pt-BR" smtClean="0"/>
              <a:t>Concepção</a:t>
            </a:r>
          </a:p>
        </p:txBody>
      </p:sp>
      <p:sp>
        <p:nvSpPr>
          <p:cNvPr id="22531" name="AutoShape 5" descr="Honeymoon Cartoon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2532" name="Picture 6" descr="Honeymoon 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268413"/>
            <a:ext cx="4560887" cy="5256212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7413" name="AutoShape 7"/>
          <p:cNvSpPr>
            <a:spLocks noChangeArrowheads="1"/>
          </p:cNvSpPr>
          <p:nvPr/>
        </p:nvSpPr>
        <p:spPr bwMode="auto">
          <a:xfrm>
            <a:off x="1763713" y="1422400"/>
            <a:ext cx="3095625" cy="1368425"/>
          </a:xfrm>
          <a:prstGeom prst="wedgeEllipseCallout">
            <a:avLst>
              <a:gd name="adj1" fmla="val 7847"/>
              <a:gd name="adj2" fmla="val 85749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pt-BR" altLang="pt-BR" dirty="0" smtClean="0"/>
              <a:t>Querido, eu gostaria de ter a nossa própria casa!</a:t>
            </a:r>
            <a:endParaRPr lang="en-US" altLang="pt-BR" dirty="0" smtClean="0"/>
          </a:p>
        </p:txBody>
      </p:sp>
      <p:sp>
        <p:nvSpPr>
          <p:cNvPr id="17414" name="AutoShape 8"/>
          <p:cNvSpPr>
            <a:spLocks noChangeArrowheads="1"/>
          </p:cNvSpPr>
          <p:nvPr/>
        </p:nvSpPr>
        <p:spPr bwMode="auto">
          <a:xfrm>
            <a:off x="5003800" y="2124075"/>
            <a:ext cx="2952750" cy="1152525"/>
          </a:xfrm>
          <a:prstGeom prst="wedgeEllipseCallout">
            <a:avLst>
              <a:gd name="adj1" fmla="val -69108"/>
              <a:gd name="adj2" fmla="val 58275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pt-BR" altLang="pt-BR" dirty="0" smtClean="0"/>
              <a:t>E o que você está pensando?</a:t>
            </a:r>
            <a:endParaRPr lang="en-US" alt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Roteiro</a:t>
            </a:r>
            <a:endParaRPr lang="en-US" altLang="pt-BR" smtClean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dirty="0" smtClean="0">
                <a:hlinkClick r:id="rId2" action="ppaction://hlinksldjump"/>
              </a:rPr>
              <a:t>Expectativas e Postura no Curso </a:t>
            </a:r>
          </a:p>
          <a:p>
            <a:r>
              <a:rPr lang="pt-BR" altLang="pt-BR" dirty="0" smtClean="0">
                <a:hlinkClick r:id="rId3" action="ppaction://hlinksldjump"/>
              </a:rPr>
              <a:t>Regulamentação da </a:t>
            </a:r>
            <a:r>
              <a:rPr lang="pt-BR" altLang="pt-BR" dirty="0" err="1" smtClean="0">
                <a:hlinkClick r:id="rId3" action="ppaction://hlinksldjump"/>
              </a:rPr>
              <a:t>Àrea</a:t>
            </a:r>
            <a:endParaRPr lang="pt-BR" altLang="pt-BR" dirty="0" smtClean="0">
              <a:hlinkClick r:id="rId4" action="ppaction://hlinksldjump"/>
            </a:endParaRPr>
          </a:p>
          <a:p>
            <a:r>
              <a:rPr lang="pt-BR" altLang="pt-BR" dirty="0" smtClean="0">
                <a:hlinkClick r:id="rId5" action="ppaction://hlinksldjump"/>
              </a:rPr>
              <a:t>História e definição de </a:t>
            </a:r>
            <a:r>
              <a:rPr lang="pt-BR" altLang="pt-BR" dirty="0" smtClean="0">
                <a:hlinkClick r:id="rId5" action="ppaction://hlinksldjump"/>
              </a:rPr>
              <a:t>“Engenharia de Software (ES)”</a:t>
            </a:r>
            <a:endParaRPr lang="pt-BR" altLang="pt-BR" dirty="0" smtClean="0"/>
          </a:p>
          <a:p>
            <a:r>
              <a:rPr lang="pt-BR" altLang="pt-BR" dirty="0" smtClean="0">
                <a:hlinkClick r:id="rId6" action="ppaction://hlinksldjump"/>
              </a:rPr>
              <a:t>Construção nas Engenharias e a Eng. Software</a:t>
            </a:r>
            <a:endParaRPr lang="pt-BR" altLang="pt-BR" dirty="0" smtClean="0"/>
          </a:p>
          <a:p>
            <a:r>
              <a:rPr lang="pt-BR" altLang="pt-BR" dirty="0" smtClean="0">
                <a:hlinkClick r:id="rId7" action="ppaction://hlinksldjump"/>
              </a:rPr>
              <a:t>Dificuldades no Desenvolvimento De Software</a:t>
            </a:r>
            <a:endParaRPr lang="pt-BR" altLang="pt-BR" dirty="0" smtClean="0"/>
          </a:p>
          <a:p>
            <a:r>
              <a:rPr lang="pt-BR" altLang="pt-BR" dirty="0" smtClean="0">
                <a:hlinkClick r:id="rId8" action="ppaction://hlinksldjump"/>
              </a:rPr>
              <a:t>Atuação dos profissionais de ES</a:t>
            </a:r>
            <a:endParaRPr lang="pt-BR" altLang="pt-BR" dirty="0" smtClean="0"/>
          </a:p>
          <a:p>
            <a:r>
              <a:rPr lang="pt-BR" altLang="pt-BR" dirty="0" smtClean="0">
                <a:hlinkClick r:id="rId9" action="ppaction://hlinksldjump"/>
              </a:rPr>
              <a:t>Software </a:t>
            </a:r>
            <a:r>
              <a:rPr lang="pt-BR" altLang="pt-BR" dirty="0" err="1" smtClean="0">
                <a:hlinkClick r:id="rId9" action="ppaction://hlinksldjump"/>
              </a:rPr>
              <a:t>Engineering</a:t>
            </a:r>
            <a:r>
              <a:rPr lang="pt-BR" altLang="pt-BR" dirty="0" smtClean="0">
                <a:hlinkClick r:id="rId9" action="ppaction://hlinksldjump"/>
              </a:rPr>
              <a:t> </a:t>
            </a:r>
            <a:r>
              <a:rPr lang="pt-BR" altLang="pt-BR" dirty="0" err="1" smtClean="0">
                <a:hlinkClick r:id="rId9" action="ppaction://hlinksldjump"/>
              </a:rPr>
              <a:t>Body</a:t>
            </a:r>
            <a:r>
              <a:rPr lang="pt-BR" altLang="pt-BR" dirty="0" smtClean="0">
                <a:hlinkClick r:id="rId9" action="ppaction://hlinksldjump"/>
              </a:rPr>
              <a:t> </a:t>
            </a:r>
            <a:r>
              <a:rPr lang="pt-BR" altLang="pt-BR" dirty="0" err="1" smtClean="0">
                <a:hlinkClick r:id="rId9" action="ppaction://hlinksldjump"/>
              </a:rPr>
              <a:t>of</a:t>
            </a:r>
            <a:r>
              <a:rPr lang="pt-BR" altLang="pt-BR" dirty="0" smtClean="0">
                <a:hlinkClick r:id="rId9" action="ppaction://hlinksldjump"/>
              </a:rPr>
              <a:t> </a:t>
            </a:r>
            <a:r>
              <a:rPr lang="pt-BR" altLang="pt-BR" dirty="0" err="1" smtClean="0">
                <a:hlinkClick r:id="rId9" action="ppaction://hlinksldjump"/>
              </a:rPr>
              <a:t>Knowledge</a:t>
            </a:r>
            <a:endParaRPr lang="pt-BR" alt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AutoShape 3" descr="Honeymoon Cartoon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3555" name="Picture 4" descr="Honeymoon 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1268413"/>
            <a:ext cx="3984625" cy="5256212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/>
          </a:ln>
        </p:spPr>
      </p:pic>
      <p:sp>
        <p:nvSpPr>
          <p:cNvPr id="18437" name="AutoShape 5"/>
          <p:cNvSpPr>
            <a:spLocks noChangeArrowheads="1"/>
          </p:cNvSpPr>
          <p:nvPr/>
        </p:nvSpPr>
        <p:spPr bwMode="auto">
          <a:xfrm>
            <a:off x="1692275" y="1484313"/>
            <a:ext cx="3455988" cy="1223962"/>
          </a:xfrm>
          <a:prstGeom prst="wedgeEllipseCallout">
            <a:avLst>
              <a:gd name="adj1" fmla="val 12435"/>
              <a:gd name="adj2" fmla="val 93171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pt-BR" altLang="pt-BR" dirty="0" smtClean="0"/>
              <a:t>Eu queria uma casa rústica com piscina, numa área verde ....!</a:t>
            </a:r>
            <a:endParaRPr lang="en-US" altLang="pt-BR" dirty="0" smtClean="0"/>
          </a:p>
        </p:txBody>
      </p:sp>
      <p:sp>
        <p:nvSpPr>
          <p:cNvPr id="18438" name="AutoShape 6"/>
          <p:cNvSpPr>
            <a:spLocks noChangeArrowheads="1"/>
          </p:cNvSpPr>
          <p:nvPr/>
        </p:nvSpPr>
        <p:spPr bwMode="auto">
          <a:xfrm>
            <a:off x="5364163" y="1268413"/>
            <a:ext cx="3311525" cy="1368425"/>
          </a:xfrm>
          <a:prstGeom prst="wedgeEllipseCallout">
            <a:avLst>
              <a:gd name="adj1" fmla="val -66491"/>
              <a:gd name="adj2" fmla="val 104833"/>
            </a:avLst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bg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pt-BR" altLang="pt-BR" dirty="0" smtClean="0"/>
              <a:t>Ao voltarmos de nossa lua de mel, vamos procurar um arquiteto.</a:t>
            </a:r>
            <a:endParaRPr lang="en-US" altLang="pt-BR" dirty="0" smtClean="0"/>
          </a:p>
        </p:txBody>
      </p:sp>
      <p:sp>
        <p:nvSpPr>
          <p:cNvPr id="23558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358775"/>
            <a:ext cx="6346825" cy="1320800"/>
          </a:xfrm>
        </p:spPr>
        <p:txBody>
          <a:bodyPr/>
          <a:lstStyle/>
          <a:p>
            <a:r>
              <a:rPr lang="en-US" altLang="pt-BR" smtClean="0"/>
              <a:t>Concepção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smtClean="0"/>
              <a:t>Requisitos</a:t>
            </a:r>
          </a:p>
        </p:txBody>
      </p:sp>
      <p:sp>
        <p:nvSpPr>
          <p:cNvPr id="24579" name="AutoShape 7" descr="180px-Architect"/>
          <p:cNvSpPr>
            <a:spLocks noChangeAspect="1" noChangeArrowheads="1"/>
          </p:cNvSpPr>
          <p:nvPr/>
        </p:nvSpPr>
        <p:spPr bwMode="auto">
          <a:xfrm>
            <a:off x="3714750" y="2371725"/>
            <a:ext cx="17145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4580" name="Picture 6" descr="Image result for engenharia civil escrito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852738"/>
            <a:ext cx="7032625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479550"/>
            <a:ext cx="6770688" cy="1152525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Dizer ao engenheiro/arquiteto o que se pretende construir, recursos disponíveis, tempo, local, etc.</a:t>
            </a:r>
          </a:p>
          <a:p>
            <a:pPr fontAlgn="auto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Engenheiro/Arquiteto faz as anotações para atender as solicitações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smtClean="0"/>
              <a:t>Projeto</a:t>
            </a:r>
          </a:p>
        </p:txBody>
      </p:sp>
      <p:sp>
        <p:nvSpPr>
          <p:cNvPr id="25603" name="AutoShape 7" descr="180px-Architect"/>
          <p:cNvSpPr>
            <a:spLocks noChangeAspect="1" noChangeArrowheads="1"/>
          </p:cNvSpPr>
          <p:nvPr/>
        </p:nvSpPr>
        <p:spPr bwMode="auto">
          <a:xfrm>
            <a:off x="3714750" y="2371725"/>
            <a:ext cx="17145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5604" name="Picture 8" descr="arquite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2060575"/>
            <a:ext cx="41529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Projeto</a:t>
            </a:r>
            <a:endParaRPr lang="en-US" altLang="pt-BR" smtClean="0"/>
          </a:p>
        </p:txBody>
      </p:sp>
      <p:pic>
        <p:nvPicPr>
          <p:cNvPr id="26627" name="Picture 4" descr="casa rusti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57338"/>
            <a:ext cx="8569325" cy="447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Projeto</a:t>
            </a:r>
            <a:endParaRPr lang="en-US" altLang="pt-BR" smtClean="0"/>
          </a:p>
        </p:txBody>
      </p:sp>
      <p:pic>
        <p:nvPicPr>
          <p:cNvPr id="27651" name="Picture 4" descr="jca203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844675"/>
            <a:ext cx="8748712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 descr="arquite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84313"/>
            <a:ext cx="6264275" cy="469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 smtClean="0"/>
              <a:t>Projeto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AutoShape 5" descr="jca20337"/>
          <p:cNvSpPr>
            <a:spLocks noChangeAspect="1" noChangeArrowheads="1"/>
          </p:cNvSpPr>
          <p:nvPr/>
        </p:nvSpPr>
        <p:spPr bwMode="auto">
          <a:xfrm>
            <a:off x="2190750" y="190500"/>
            <a:ext cx="47625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9699" name="AutoShape 7" descr="jca20337"/>
          <p:cNvSpPr>
            <a:spLocks noChangeAspect="1" noChangeArrowheads="1"/>
          </p:cNvSpPr>
          <p:nvPr/>
        </p:nvSpPr>
        <p:spPr bwMode="auto">
          <a:xfrm>
            <a:off x="2190750" y="190500"/>
            <a:ext cx="47625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29700" name="Picture 15" descr="jca203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341438"/>
            <a:ext cx="6769100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609600" y="609600"/>
            <a:ext cx="6348413" cy="9477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Wingdings 3" charset="2"/>
              <a:buNone/>
              <a:defRPr/>
            </a:pPr>
            <a:r>
              <a:rPr lang="en-US" altLang="pt-BR" sz="36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Projeto</a:t>
            </a:r>
            <a:endParaRPr lang="en-US" altLang="pt-BR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8" descr="Image result for construção cas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25" y="4365625"/>
            <a:ext cx="3338513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AutoShape 5" descr="jca20337"/>
          <p:cNvSpPr>
            <a:spLocks noChangeAspect="1" noChangeArrowheads="1"/>
          </p:cNvSpPr>
          <p:nvPr/>
        </p:nvSpPr>
        <p:spPr bwMode="auto">
          <a:xfrm>
            <a:off x="2190750" y="190500"/>
            <a:ext cx="47625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0724" name="AutoShape 7" descr="jca20337"/>
          <p:cNvSpPr>
            <a:spLocks noChangeAspect="1" noChangeArrowheads="1"/>
          </p:cNvSpPr>
          <p:nvPr/>
        </p:nvSpPr>
        <p:spPr bwMode="auto">
          <a:xfrm>
            <a:off x="2190750" y="190500"/>
            <a:ext cx="47625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09600" y="609600"/>
            <a:ext cx="6348413" cy="9477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Wingdings 3" charset="2"/>
              <a:buNone/>
              <a:defRPr/>
            </a:pPr>
            <a:r>
              <a:rPr lang="en-US" altLang="pt-BR" sz="3600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Construção</a:t>
            </a:r>
            <a:endParaRPr lang="en-US" altLang="pt-BR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26" name="Picture 6" descr="Image result for construção casa esquadr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68413"/>
            <a:ext cx="2878138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2" descr="Image result for construção cas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2370138"/>
            <a:ext cx="3241675" cy="243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5" descr="jca20337"/>
          <p:cNvSpPr>
            <a:spLocks noChangeAspect="1" noChangeArrowheads="1"/>
          </p:cNvSpPr>
          <p:nvPr/>
        </p:nvSpPr>
        <p:spPr bwMode="auto">
          <a:xfrm>
            <a:off x="2190750" y="190500"/>
            <a:ext cx="47625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1747" name="AutoShape 7" descr="jca20337"/>
          <p:cNvSpPr>
            <a:spLocks noChangeAspect="1" noChangeArrowheads="1"/>
          </p:cNvSpPr>
          <p:nvPr/>
        </p:nvSpPr>
        <p:spPr bwMode="auto">
          <a:xfrm>
            <a:off x="2190750" y="190500"/>
            <a:ext cx="47625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09600" y="609600"/>
            <a:ext cx="6348413" cy="9477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Wingdings 3" charset="2"/>
              <a:buNone/>
              <a:defRPr/>
            </a:pPr>
            <a:r>
              <a:rPr lang="en-US" altLang="pt-BR" sz="36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Teste</a:t>
            </a:r>
            <a:endParaRPr lang="en-US" altLang="pt-BR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1749" name="Picture 2" descr="Image result for teste resistencia concre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341438"/>
            <a:ext cx="331787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8" descr="Image result for teste resistencia tijol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12"/>
          <a:stretch>
            <a:fillRect/>
          </a:stretch>
        </p:blipFill>
        <p:spPr bwMode="auto">
          <a:xfrm>
            <a:off x="4318000" y="2317750"/>
            <a:ext cx="3097213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10" descr="Image result for teste cano agu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362450"/>
            <a:ext cx="3402013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AutoShape 5" descr="jca20337"/>
          <p:cNvSpPr>
            <a:spLocks noChangeAspect="1" noChangeArrowheads="1"/>
          </p:cNvSpPr>
          <p:nvPr/>
        </p:nvSpPr>
        <p:spPr bwMode="auto">
          <a:xfrm>
            <a:off x="2190750" y="190500"/>
            <a:ext cx="47625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2771" name="AutoShape 7" descr="jca20337"/>
          <p:cNvSpPr>
            <a:spLocks noChangeAspect="1" noChangeArrowheads="1"/>
          </p:cNvSpPr>
          <p:nvPr/>
        </p:nvSpPr>
        <p:spPr bwMode="auto">
          <a:xfrm>
            <a:off x="2190750" y="190500"/>
            <a:ext cx="4762500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09600" y="609600"/>
            <a:ext cx="6348413" cy="9477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Font typeface="Wingdings 3" charset="2"/>
              <a:buNone/>
              <a:defRPr/>
            </a:pPr>
            <a:r>
              <a:rPr lang="en-US" altLang="pt-BR" sz="3600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Manutenção</a:t>
            </a:r>
            <a:endParaRPr lang="en-US" altLang="pt-BR" sz="3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2773" name="Picture 2" descr="Image result for agua te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93813"/>
            <a:ext cx="3363913" cy="2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4" descr="Image result for mofo pare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100" y="2708275"/>
            <a:ext cx="3338513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6" descr="Image result for rachadura pare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365625"/>
            <a:ext cx="3454400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smtClean="0"/>
              <a:t>Expectativas</a:t>
            </a:r>
          </a:p>
        </p:txBody>
      </p:sp>
      <p:sp>
        <p:nvSpPr>
          <p:cNvPr id="1024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dirty="0" smtClean="0"/>
              <a:t>Expectativas do curso</a:t>
            </a:r>
          </a:p>
          <a:p>
            <a:pPr lvl="1"/>
            <a:r>
              <a:rPr lang="pt-BR" altLang="pt-BR" dirty="0" smtClean="0"/>
              <a:t>Visão Geral</a:t>
            </a:r>
          </a:p>
          <a:p>
            <a:pPr lvl="1"/>
            <a:r>
              <a:rPr lang="pt-BR" altLang="pt-BR" dirty="0" smtClean="0"/>
              <a:t>Requisitos </a:t>
            </a:r>
            <a:r>
              <a:rPr lang="pt-BR" altLang="pt-BR" dirty="0" smtClean="0">
                <a:sym typeface="Wingdings" panose="05000000000000000000" pitchFamily="2" charset="2"/>
              </a:rPr>
              <a:t> Projeto  </a:t>
            </a:r>
            <a:r>
              <a:rPr lang="pt-BR" altLang="pt-BR" dirty="0" err="1" smtClean="0">
                <a:sym typeface="Wingdings" panose="05000000000000000000" pitchFamily="2" charset="2"/>
              </a:rPr>
              <a:t>Codific</a:t>
            </a:r>
            <a:r>
              <a:rPr lang="pt-BR" altLang="pt-BR" dirty="0" smtClean="0">
                <a:sym typeface="Wingdings" panose="05000000000000000000" pitchFamily="2" charset="2"/>
              </a:rPr>
              <a:t>.  </a:t>
            </a:r>
            <a:r>
              <a:rPr lang="pt-BR" altLang="pt-BR" dirty="0">
                <a:sym typeface="Wingdings" panose="05000000000000000000" pitchFamily="2" charset="2"/>
              </a:rPr>
              <a:t>Teste  </a:t>
            </a:r>
            <a:r>
              <a:rPr lang="pt-BR" altLang="pt-BR" dirty="0" smtClean="0">
                <a:sym typeface="Wingdings" panose="05000000000000000000" pitchFamily="2" charset="2"/>
              </a:rPr>
              <a:t>Manutenção</a:t>
            </a:r>
          </a:p>
          <a:p>
            <a:pPr lvl="1"/>
            <a:r>
              <a:rPr lang="pt-BR" altLang="pt-BR" dirty="0" smtClean="0">
                <a:sym typeface="Wingdings" panose="05000000000000000000" pitchFamily="2" charset="2"/>
              </a:rPr>
              <a:t>Processos de apoio (Configuração, Qualidade, Processos, Projeto, ...)</a:t>
            </a:r>
          </a:p>
          <a:p>
            <a:pPr lvl="1"/>
            <a:r>
              <a:rPr lang="pt-BR" altLang="pt-BR" dirty="0" smtClean="0">
                <a:sym typeface="Wingdings" panose="05000000000000000000" pitchFamily="2" charset="2"/>
              </a:rPr>
              <a:t>Foco: Fazer na prática aplicando a teoria</a:t>
            </a:r>
            <a:endParaRPr lang="pt-BR" altLang="pt-BR" dirty="0" smtClean="0"/>
          </a:p>
          <a:p>
            <a:pPr algn="r">
              <a:buFontTx/>
              <a:buNone/>
            </a:pPr>
            <a:endParaRPr lang="pt-BR" alt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2349500"/>
            <a:ext cx="5400675" cy="15113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pt-BR" dirty="0" smtClean="0"/>
              <a:t>CONSTRUÇÃO NA ENGENHARIA DE SOFTWARE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Desenvolvimento de Software</a:t>
            </a:r>
            <a:endParaRPr lang="en-US" altLang="pt-BR" smtClean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dirty="0" smtClean="0"/>
              <a:t>Requisitos;</a:t>
            </a:r>
          </a:p>
          <a:p>
            <a:r>
              <a:rPr lang="pt-BR" altLang="pt-BR" dirty="0" smtClean="0"/>
              <a:t>Projeto</a:t>
            </a:r>
          </a:p>
          <a:p>
            <a:r>
              <a:rPr lang="pt-BR" altLang="pt-BR" dirty="0" smtClean="0"/>
              <a:t>Implementação</a:t>
            </a:r>
          </a:p>
          <a:p>
            <a:r>
              <a:rPr lang="pt-BR" altLang="pt-BR" dirty="0" smtClean="0"/>
              <a:t>Teste</a:t>
            </a:r>
          </a:p>
          <a:p>
            <a:r>
              <a:rPr lang="pt-BR" altLang="pt-BR" dirty="0" smtClean="0"/>
              <a:t>Manutenção</a:t>
            </a:r>
            <a:endParaRPr lang="en-US" alt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09600"/>
            <a:ext cx="6348413" cy="793750"/>
          </a:xfrm>
        </p:spPr>
        <p:txBody>
          <a:bodyPr/>
          <a:lstStyle/>
          <a:p>
            <a:r>
              <a:rPr lang="pt-BR" altLang="pt-BR" smtClean="0"/>
              <a:t>UML</a:t>
            </a:r>
            <a:endParaRPr lang="en-US" altLang="pt-BR" smtClean="0"/>
          </a:p>
        </p:txBody>
      </p:sp>
      <p:pic>
        <p:nvPicPr>
          <p:cNvPr id="35843" name="Picture 2" descr="UML 2.5 Diagrams Taxonom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692150"/>
            <a:ext cx="5824537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09600"/>
            <a:ext cx="6348413" cy="793750"/>
          </a:xfrm>
        </p:spPr>
        <p:txBody>
          <a:bodyPr/>
          <a:lstStyle/>
          <a:p>
            <a:r>
              <a:rPr lang="pt-BR" altLang="pt-BR" smtClean="0"/>
              <a:t>Diagrama de Atividades</a:t>
            </a:r>
            <a:endParaRPr lang="en-US" altLang="pt-BR" smtClean="0"/>
          </a:p>
        </p:txBody>
      </p:sp>
      <p:pic>
        <p:nvPicPr>
          <p:cNvPr id="36867" name="Picture 2" descr="Image result for diagrama de ativida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6" t="27403" r="13940" b="4369"/>
          <a:stretch>
            <a:fillRect/>
          </a:stretch>
        </p:blipFill>
        <p:spPr bwMode="auto">
          <a:xfrm>
            <a:off x="755650" y="1700213"/>
            <a:ext cx="6392863" cy="453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09600"/>
            <a:ext cx="6348413" cy="793750"/>
          </a:xfrm>
        </p:spPr>
        <p:txBody>
          <a:bodyPr/>
          <a:lstStyle/>
          <a:p>
            <a:r>
              <a:rPr lang="pt-BR" altLang="pt-BR" smtClean="0"/>
              <a:t>Diagrama de Caso de Uso</a:t>
            </a:r>
            <a:endParaRPr lang="en-US" altLang="pt-BR" smtClean="0"/>
          </a:p>
        </p:txBody>
      </p:sp>
      <p:pic>
        <p:nvPicPr>
          <p:cNvPr id="37891" name="Picture 6" descr="Image result for diagrama caso de uso caixa eletron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" t="11681" r="9335"/>
          <a:stretch>
            <a:fillRect/>
          </a:stretch>
        </p:blipFill>
        <p:spPr bwMode="auto">
          <a:xfrm>
            <a:off x="4572000" y="2636838"/>
            <a:ext cx="2879725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14" descr="Image result for use case diagram libr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44675"/>
            <a:ext cx="3727450" cy="475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Conector reto 2"/>
          <p:cNvCxnSpPr/>
          <p:nvPr/>
        </p:nvCxnSpPr>
        <p:spPr>
          <a:xfrm>
            <a:off x="4284663" y="1557338"/>
            <a:ext cx="0" cy="5184775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894" name="CaixaDeTexto 4"/>
          <p:cNvSpPr txBox="1">
            <a:spLocks noChangeArrowheads="1"/>
          </p:cNvSpPr>
          <p:nvPr/>
        </p:nvSpPr>
        <p:spPr bwMode="auto">
          <a:xfrm>
            <a:off x="900113" y="1403350"/>
            <a:ext cx="2403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/>
              <a:t>Exemplo 1: Biblioteca</a:t>
            </a:r>
          </a:p>
        </p:txBody>
      </p:sp>
      <p:sp>
        <p:nvSpPr>
          <p:cNvPr id="37895" name="CaixaDeTexto 13"/>
          <p:cNvSpPr txBox="1">
            <a:spLocks noChangeArrowheads="1"/>
          </p:cNvSpPr>
          <p:nvPr/>
        </p:nvSpPr>
        <p:spPr bwMode="auto">
          <a:xfrm>
            <a:off x="4572000" y="1547813"/>
            <a:ext cx="2774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/>
              <a:t>Exemplo 2: Cx Eletrônico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Diagrama de Classe</a:t>
            </a:r>
            <a:endParaRPr lang="en-US" altLang="pt-BR" smtClean="0"/>
          </a:p>
        </p:txBody>
      </p:sp>
      <p:sp>
        <p:nvSpPr>
          <p:cNvPr id="38915" name="Text Box 4"/>
          <p:cNvSpPr txBox="1">
            <a:spLocks noChangeArrowheads="1"/>
          </p:cNvSpPr>
          <p:nvPr/>
        </p:nvSpPr>
        <p:spPr bwMode="auto">
          <a:xfrm>
            <a:off x="2339975" y="1341438"/>
            <a:ext cx="4535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2400">
                <a:solidFill>
                  <a:schemeClr val="bg1"/>
                </a:solidFill>
                <a:latin typeface="Arial" panose="020B0604020202020204" pitchFamily="34" charset="0"/>
              </a:rPr>
              <a:t>Diagrama de Classe</a:t>
            </a:r>
            <a:endParaRPr lang="en-US" altLang="pt-BR" sz="24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38916" name="Picture 6" descr="Class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133600"/>
            <a:ext cx="8262937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Diagrama de Sequencia</a:t>
            </a:r>
            <a:endParaRPr lang="en-US" altLang="pt-BR" smtClean="0"/>
          </a:p>
        </p:txBody>
      </p:sp>
      <p:sp>
        <p:nvSpPr>
          <p:cNvPr id="39939" name="Text Box 4"/>
          <p:cNvSpPr txBox="1">
            <a:spLocks noChangeArrowheads="1"/>
          </p:cNvSpPr>
          <p:nvPr/>
        </p:nvSpPr>
        <p:spPr bwMode="auto">
          <a:xfrm>
            <a:off x="2268538" y="1341438"/>
            <a:ext cx="45354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2400">
                <a:solidFill>
                  <a:schemeClr val="bg1"/>
                </a:solidFill>
                <a:latin typeface="Arial" panose="020B0604020202020204" pitchFamily="34" charset="0"/>
              </a:rPr>
              <a:t>Diagrama de Sequência</a:t>
            </a:r>
            <a:endParaRPr lang="en-US" altLang="pt-BR" sz="24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39940" name="Picture 6" descr="Sequence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33600"/>
            <a:ext cx="7891463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Diagrama de Comunicação</a:t>
            </a:r>
            <a:endParaRPr lang="en-US" altLang="pt-BR" smtClean="0"/>
          </a:p>
        </p:txBody>
      </p:sp>
      <p:sp>
        <p:nvSpPr>
          <p:cNvPr id="40963" name="Text Box 4"/>
          <p:cNvSpPr txBox="1">
            <a:spLocks noChangeArrowheads="1"/>
          </p:cNvSpPr>
          <p:nvPr/>
        </p:nvSpPr>
        <p:spPr bwMode="auto">
          <a:xfrm>
            <a:off x="2339975" y="1341438"/>
            <a:ext cx="4535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2400">
                <a:solidFill>
                  <a:schemeClr val="bg1"/>
                </a:solidFill>
                <a:latin typeface="Arial" panose="020B0604020202020204" pitchFamily="34" charset="0"/>
              </a:rPr>
              <a:t>Diagrama de Colaboração</a:t>
            </a:r>
            <a:endParaRPr lang="en-US" altLang="pt-BR" sz="24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0964" name="Picture 6" descr="Collaboration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73238"/>
            <a:ext cx="8470900" cy="455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Diagrama de Pacotes</a:t>
            </a:r>
            <a:endParaRPr lang="en-US" altLang="pt-BR" smtClean="0"/>
          </a:p>
        </p:txBody>
      </p:sp>
      <p:sp>
        <p:nvSpPr>
          <p:cNvPr id="41987" name="Text Box 3"/>
          <p:cNvSpPr txBox="1">
            <a:spLocks noChangeArrowheads="1"/>
          </p:cNvSpPr>
          <p:nvPr/>
        </p:nvSpPr>
        <p:spPr bwMode="auto">
          <a:xfrm>
            <a:off x="2627313" y="1341438"/>
            <a:ext cx="4032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2400">
                <a:solidFill>
                  <a:schemeClr val="bg1"/>
                </a:solidFill>
                <a:latin typeface="Arial" panose="020B0604020202020204" pitchFamily="34" charset="0"/>
              </a:rPr>
              <a:t>Diagrama de Pacotes</a:t>
            </a:r>
            <a:endParaRPr lang="en-US" altLang="pt-BR" sz="24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1988" name="Picture 6" descr="Package diagr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2205038"/>
            <a:ext cx="6235700" cy="412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Diagrama de Instalação</a:t>
            </a:r>
            <a:endParaRPr lang="en-US" altLang="pt-BR" smtClean="0"/>
          </a:p>
        </p:txBody>
      </p:sp>
      <p:sp>
        <p:nvSpPr>
          <p:cNvPr id="43011" name="Text Box 4"/>
          <p:cNvSpPr txBox="1">
            <a:spLocks noChangeArrowheads="1"/>
          </p:cNvSpPr>
          <p:nvPr/>
        </p:nvSpPr>
        <p:spPr bwMode="auto">
          <a:xfrm>
            <a:off x="2627313" y="1341438"/>
            <a:ext cx="4032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2400">
                <a:solidFill>
                  <a:schemeClr val="bg1"/>
                </a:solidFill>
                <a:latin typeface="Arial" panose="020B0604020202020204" pitchFamily="34" charset="0"/>
              </a:rPr>
              <a:t>Diagrama de Componentes</a:t>
            </a:r>
            <a:endParaRPr lang="en-US" altLang="pt-BR" sz="24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43012" name="Picture 6" descr="Image result for diagrama de implantação um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798638"/>
            <a:ext cx="7921625" cy="393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AutoShape 4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23275" y="6426200"/>
            <a:ext cx="720725" cy="431800"/>
          </a:xfrm>
          <a:prstGeom prst="actionButtonBackPrevious">
            <a:avLst/>
          </a:prstGeom>
          <a:solidFill>
            <a:srgbClr val="FFFFCC"/>
          </a:solidFill>
          <a:ln w="9525">
            <a:solidFill>
              <a:srgbClr val="CCCC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smtClean="0"/>
              <a:t>Postura do aluno</a:t>
            </a:r>
          </a:p>
        </p:txBody>
      </p:sp>
      <p:sp>
        <p:nvSpPr>
          <p:cNvPr id="10243" name="Espaço Reservado para Conteúdo 2"/>
          <p:cNvSpPr>
            <a:spLocks noGrp="1"/>
          </p:cNvSpPr>
          <p:nvPr>
            <p:ph idx="1"/>
          </p:nvPr>
        </p:nvSpPr>
        <p:spPr>
          <a:xfrm>
            <a:off x="609599" y="1556792"/>
            <a:ext cx="6348413" cy="4869408"/>
          </a:xfrm>
        </p:spPr>
        <p:txBody>
          <a:bodyPr/>
          <a:lstStyle/>
          <a:p>
            <a:r>
              <a:rPr lang="pt-BR" altLang="pt-BR" dirty="0" smtClean="0"/>
              <a:t>Consciência</a:t>
            </a:r>
          </a:p>
          <a:p>
            <a:pPr lvl="1"/>
            <a:r>
              <a:rPr lang="pt-BR" altLang="pt-BR" dirty="0" smtClean="0"/>
              <a:t>Início na profissão como desenvolvedor (custo de vida)</a:t>
            </a:r>
          </a:p>
          <a:p>
            <a:pPr lvl="2"/>
            <a:r>
              <a:rPr lang="pt-BR" altLang="pt-BR" dirty="0" smtClean="0"/>
              <a:t>Crescer e amadurecer;</a:t>
            </a:r>
          </a:p>
          <a:p>
            <a:pPr lvl="1"/>
            <a:r>
              <a:rPr lang="pt-BR" altLang="pt-BR" dirty="0" smtClean="0"/>
              <a:t>Associar a teoria a prática</a:t>
            </a:r>
          </a:p>
          <a:p>
            <a:pPr lvl="1"/>
            <a:r>
              <a:rPr lang="pt-BR" altLang="pt-BR" dirty="0" smtClean="0"/>
              <a:t>Jamais fazer por fazer qualquer atividade</a:t>
            </a:r>
          </a:p>
          <a:p>
            <a:pPr lvl="1"/>
            <a:r>
              <a:rPr lang="pt-BR" altLang="pt-BR" dirty="0" smtClean="0"/>
              <a:t>Trabalho repetitivo diminui ao longo do tempo</a:t>
            </a:r>
          </a:p>
          <a:p>
            <a:r>
              <a:rPr lang="pt-BR" altLang="pt-BR" dirty="0" smtClean="0"/>
              <a:t>Sugestões</a:t>
            </a:r>
          </a:p>
          <a:p>
            <a:pPr lvl="1"/>
            <a:r>
              <a:rPr lang="pt-BR" altLang="pt-BR" dirty="0" smtClean="0"/>
              <a:t>Respeite seu tempo de aprendizado</a:t>
            </a:r>
          </a:p>
          <a:p>
            <a:pPr lvl="1"/>
            <a:r>
              <a:rPr lang="pt-BR" altLang="pt-BR" dirty="0" smtClean="0"/>
              <a:t>Leia livros fora da área</a:t>
            </a:r>
          </a:p>
          <a:p>
            <a:pPr lvl="1"/>
            <a:r>
              <a:rPr lang="pt-BR" altLang="pt-BR" dirty="0" smtClean="0"/>
              <a:t>Pratique atividade física periodicamente</a:t>
            </a:r>
          </a:p>
          <a:p>
            <a:pPr lvl="1"/>
            <a:r>
              <a:rPr lang="pt-BR" altLang="pt-BR" dirty="0" smtClean="0"/>
              <a:t>Aprenda/pratique técnicas de meditação</a:t>
            </a:r>
          </a:p>
          <a:p>
            <a:pPr lvl="1"/>
            <a:r>
              <a:rPr lang="pt-BR" altLang="pt-BR" dirty="0" smtClean="0"/>
              <a:t>Crie uma rotina de trabalho e leve a sério</a:t>
            </a:r>
          </a:p>
          <a:p>
            <a:pPr lvl="1"/>
            <a:r>
              <a:rPr lang="pt-BR" altLang="pt-BR" dirty="0" smtClean="0"/>
              <a:t>Viva o presente no local onde estiver</a:t>
            </a:r>
          </a:p>
          <a:p>
            <a:endParaRPr lang="pt-BR" altLang="pt-BR" dirty="0" smtClean="0"/>
          </a:p>
          <a:p>
            <a:pPr lvl="1"/>
            <a:endParaRPr lang="pt-BR" altLang="pt-BR" dirty="0" smtClean="0"/>
          </a:p>
          <a:p>
            <a:pPr lvl="1"/>
            <a:endParaRPr lang="pt-BR" altLang="pt-BR" dirty="0" smtClean="0"/>
          </a:p>
          <a:p>
            <a:endParaRPr lang="pt-BR" altLang="pt-BR" dirty="0" smtClean="0"/>
          </a:p>
          <a:p>
            <a:pPr algn="r">
              <a:buFontTx/>
              <a:buNone/>
            </a:pPr>
            <a:endParaRPr lang="pt-BR" altLang="pt-BR" dirty="0" smtClean="0"/>
          </a:p>
        </p:txBody>
      </p:sp>
      <p:sp>
        <p:nvSpPr>
          <p:cNvPr id="10244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23275" y="6426200"/>
            <a:ext cx="720725" cy="431800"/>
          </a:xfrm>
          <a:prstGeom prst="actionButtonBackPrevious">
            <a:avLst/>
          </a:prstGeom>
          <a:solidFill>
            <a:srgbClr val="FFFFCC"/>
          </a:solidFill>
          <a:ln w="9525">
            <a:solidFill>
              <a:srgbClr val="CCCC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2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000" smtClean="0"/>
              <a:t>Facilidades Para Se Projetar Casas</a:t>
            </a:r>
            <a:endParaRPr lang="en-US" altLang="pt-BR" sz="4000" smtClean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2349500"/>
            <a:ext cx="6626225" cy="36925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altLang="pt-BR" smtClean="0"/>
              <a:t>Todos já moraram e moram em uma;</a:t>
            </a:r>
          </a:p>
          <a:p>
            <a:pPr>
              <a:lnSpc>
                <a:spcPct val="150000"/>
              </a:lnSpc>
            </a:pPr>
            <a:r>
              <a:rPr lang="pt-BR" altLang="pt-BR" smtClean="0"/>
              <a:t>Todos os dias passam em frente de várias e comentam se é bonita, feia, grande, pequena, alta baixa etc;</a:t>
            </a:r>
          </a:p>
          <a:p>
            <a:pPr>
              <a:lnSpc>
                <a:spcPct val="150000"/>
              </a:lnSpc>
            </a:pPr>
            <a:r>
              <a:rPr lang="pt-BR" altLang="pt-BR" smtClean="0"/>
              <a:t>Todos já visitaram outras casas e ficaram boquiabertos ou decepcionados;</a:t>
            </a:r>
          </a:p>
          <a:p>
            <a:pPr>
              <a:lnSpc>
                <a:spcPct val="150000"/>
              </a:lnSpc>
            </a:pPr>
            <a:r>
              <a:rPr lang="pt-BR" altLang="pt-BR" smtClean="0"/>
              <a:t>Enfim, desenvolveram gosto e aprenderam a conhecer o que os agradam;</a:t>
            </a:r>
            <a:endParaRPr lang="en-US" alt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altLang="pt-BR" dirty="0" smtClean="0"/>
              <a:t>Visão do Usuário - Dificuldades Para Se Projetar Software (1)</a:t>
            </a:r>
            <a:endParaRPr lang="en-US" altLang="pt-BR" dirty="0" smtClean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2420938"/>
            <a:ext cx="6348413" cy="388143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altLang="pt-BR" dirty="0" smtClean="0"/>
              <a:t>Algumas empresas não tem um e seus donos não </a:t>
            </a:r>
            <a:r>
              <a:rPr lang="pt-BR" altLang="pt-BR" dirty="0" smtClean="0"/>
              <a:t>sabem </a:t>
            </a:r>
            <a:r>
              <a:rPr lang="pt-BR" altLang="pt-BR" dirty="0" smtClean="0"/>
              <a:t>o que pode ser feito num software;</a:t>
            </a:r>
          </a:p>
          <a:p>
            <a:pPr>
              <a:lnSpc>
                <a:spcPct val="150000"/>
              </a:lnSpc>
            </a:pPr>
            <a:r>
              <a:rPr lang="pt-BR" altLang="pt-BR" dirty="0" smtClean="0"/>
              <a:t>Empresas não abrem suas portas à um concorrente para mostrar seus software;</a:t>
            </a:r>
          </a:p>
          <a:p>
            <a:pPr>
              <a:lnSpc>
                <a:spcPct val="150000"/>
              </a:lnSpc>
            </a:pPr>
            <a:r>
              <a:rPr lang="pt-BR" altLang="pt-BR" dirty="0" smtClean="0"/>
              <a:t>Um editor de </a:t>
            </a:r>
            <a:r>
              <a:rPr lang="pt-BR" altLang="pt-BR" dirty="0" smtClean="0"/>
              <a:t>texto e </a:t>
            </a:r>
            <a:r>
              <a:rPr lang="pt-BR" altLang="pt-BR" dirty="0" smtClean="0"/>
              <a:t>planilha </a:t>
            </a:r>
            <a:r>
              <a:rPr lang="pt-BR" altLang="pt-BR" dirty="0" smtClean="0"/>
              <a:t>é muito diferente </a:t>
            </a:r>
            <a:r>
              <a:rPr lang="pt-BR" altLang="pt-BR" dirty="0" smtClean="0"/>
              <a:t>de uma solução empresarial;</a:t>
            </a:r>
          </a:p>
          <a:p>
            <a:pPr>
              <a:lnSpc>
                <a:spcPct val="150000"/>
              </a:lnSpc>
            </a:pPr>
            <a:r>
              <a:rPr lang="pt-BR" altLang="pt-BR" dirty="0" smtClean="0"/>
              <a:t>Os processos e regras de negócio estão em constante mudança</a:t>
            </a:r>
            <a:endParaRPr lang="en-US" alt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altLang="pt-BR" dirty="0" smtClean="0"/>
              <a:t>Visão do Usuário - Dificuldades Para Se Projetar Software (2)</a:t>
            </a:r>
            <a:endParaRPr lang="en-US" altLang="pt-BR" dirty="0" smtClean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pPr fontAlgn="auto">
              <a:lnSpc>
                <a:spcPct val="160000"/>
              </a:lnSpc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Alguns conhecem jogos ou veem a evolução de software, mas desconhecem as dezenas de milhares homens/horas investidas num software;</a:t>
            </a:r>
          </a:p>
          <a:p>
            <a:pPr fontAlgn="auto">
              <a:lnSpc>
                <a:spcPct val="160000"/>
              </a:lnSpc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Por não verem soltar parafusos, tirar pregos, forjar aço, </a:t>
            </a:r>
            <a:r>
              <a:rPr lang="pt-BR" altLang="pt-BR" sz="2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  <a:r>
              <a:rPr lang="pt-BR" alt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não possuem a noção das dificuldades envolvidas; e</a:t>
            </a:r>
          </a:p>
          <a:p>
            <a:pPr fontAlgn="auto">
              <a:lnSpc>
                <a:spcPct val="160000"/>
              </a:lnSpc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Desconhecem que uma “simples” nova informação ou mudança de regra pode “desestruturar” todo software.</a:t>
            </a:r>
            <a:endParaRPr lang="en-US" altLang="pt-BR" sz="28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altLang="pt-BR" dirty="0" smtClean="0"/>
              <a:t>Visão do Gerente - Dificuldades Para Se Projetar Software (3)</a:t>
            </a:r>
            <a:endParaRPr lang="en-US" altLang="pt-BR" dirty="0" smtClean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2276475"/>
            <a:ext cx="6915150" cy="4032250"/>
          </a:xfrm>
        </p:spPr>
        <p:txBody>
          <a:bodyPr rtlCol="0">
            <a:normAutofit fontScale="77500" lnSpcReduction="20000"/>
          </a:bodyPr>
          <a:lstStyle/>
          <a:p>
            <a:pPr fontAlgn="auto">
              <a:lnSpc>
                <a:spcPct val="170000"/>
              </a:lnSpc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Os programadores não cumprem os prazos determinados;</a:t>
            </a:r>
          </a:p>
          <a:p>
            <a:pPr fontAlgn="auto">
              <a:lnSpc>
                <a:spcPct val="170000"/>
              </a:lnSpc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Os padrões não são aplicados como deveriam;</a:t>
            </a:r>
          </a:p>
          <a:p>
            <a:pPr fontAlgn="auto">
              <a:lnSpc>
                <a:spcPct val="170000"/>
              </a:lnSpc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Os recursos disponibilizados são menos do que deveria/gostaria de ter;</a:t>
            </a:r>
          </a:p>
          <a:p>
            <a:pPr fontAlgn="auto">
              <a:lnSpc>
                <a:spcPct val="170000"/>
              </a:lnSpc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sz="2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As mudanças no meio do projeto criam transtornos e as pessoas também precisam se adaptar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09600"/>
            <a:ext cx="6348413" cy="1450975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altLang="pt-BR" dirty="0" smtClean="0"/>
              <a:t>Visão do Programador – Dificuldades Para Se Projetar Software (</a:t>
            </a:r>
            <a:r>
              <a:rPr lang="pt-BR" altLang="pt-BR" dirty="0"/>
              <a:t>1</a:t>
            </a:r>
            <a:r>
              <a:rPr lang="pt-BR" altLang="pt-BR" dirty="0" smtClean="0"/>
              <a:t>)</a:t>
            </a:r>
            <a:endParaRPr lang="en-US" altLang="pt-BR" dirty="0" smtClean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2420938"/>
            <a:ext cx="6348413" cy="3960812"/>
          </a:xfrm>
        </p:spPr>
        <p:txBody>
          <a:bodyPr rtlCol="0">
            <a:normAutofit fontScale="92500" lnSpcReduction="10000"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Os requisitos não estão adequados e tenho que “adivinhar” algumas coisas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Volte e meia eles mudam de tecnologia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Me alocam para 3 projetos ao mesmo tempo e querem que eu dê conta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Não domino tal tecnologia, querem que eu aprenda sozinho e já produza a partir de agora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 3" charset="2"/>
              <a:buChar char=""/>
              <a:defRPr/>
            </a:pP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Não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tem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gente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suficiente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no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projeto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 assume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outras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responsabilidades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fazendo</a:t>
            </a:r>
            <a:r>
              <a:rPr lang="en-US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hora extra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 3" charset="2"/>
              <a:buChar char=""/>
              <a:defRPr/>
            </a:pPr>
            <a:endParaRPr lang="en-US" altLang="pt-B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Os Problemas Práticos </a:t>
            </a:r>
            <a:br>
              <a:rPr lang="pt-BR" altLang="pt-BR" smtClean="0"/>
            </a:br>
            <a:r>
              <a:rPr lang="pt-BR" altLang="pt-BR" smtClean="0"/>
              <a:t>da Engª de Software</a:t>
            </a:r>
            <a:endParaRPr lang="en-US" altLang="pt-BR" smtClean="0"/>
          </a:p>
        </p:txBody>
      </p:sp>
      <p:pic>
        <p:nvPicPr>
          <p:cNvPr id="49155" name="Picture 8" descr="proje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268413"/>
            <a:ext cx="7488237" cy="531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AutoShape 9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23275" y="6426200"/>
            <a:ext cx="720725" cy="431800"/>
          </a:xfrm>
          <a:prstGeom prst="actionButtonBackPrevious">
            <a:avLst/>
          </a:prstGeom>
          <a:solidFill>
            <a:srgbClr val="FFFFCC"/>
          </a:solidFill>
          <a:ln w="9525">
            <a:solidFill>
              <a:srgbClr val="CCCC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Visões da ES</a:t>
            </a:r>
            <a:endParaRPr lang="en-US" altLang="pt-BR" smtClean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mtClean="0">
                <a:hlinkClick r:id="rId2" action="ppaction://hlinksldjump"/>
              </a:rPr>
              <a:t>Desenvolvimento</a:t>
            </a:r>
            <a:endParaRPr lang="pt-BR" altLang="pt-BR" smtClean="0"/>
          </a:p>
          <a:p>
            <a:pPr lvl="1">
              <a:lnSpc>
                <a:spcPct val="90000"/>
              </a:lnSpc>
            </a:pPr>
            <a:r>
              <a:rPr lang="pt-BR" altLang="pt-BR" smtClean="0"/>
              <a:t>Analistas, arquitetos, projetistas, programadores, testadores, mantenedores, dentre outros</a:t>
            </a:r>
          </a:p>
          <a:p>
            <a:pPr>
              <a:lnSpc>
                <a:spcPct val="90000"/>
              </a:lnSpc>
            </a:pPr>
            <a:r>
              <a:rPr lang="pt-BR" altLang="pt-BR" smtClean="0">
                <a:hlinkClick r:id="rId3" action="ppaction://hlinksldjump"/>
              </a:rPr>
              <a:t>Gerência</a:t>
            </a:r>
            <a:endParaRPr lang="pt-BR" altLang="pt-BR" smtClean="0"/>
          </a:p>
          <a:p>
            <a:pPr lvl="1">
              <a:lnSpc>
                <a:spcPct val="90000"/>
              </a:lnSpc>
            </a:pPr>
            <a:r>
              <a:rPr lang="pt-BR" altLang="pt-BR" smtClean="0"/>
              <a:t>Gerentes do projeto que verificam a conformidade do processo e do produto com as normas e padrões, a fim de assegurar os custos, os prazos e a qualidade do produto final.</a:t>
            </a:r>
          </a:p>
        </p:txBody>
      </p:sp>
      <p:sp>
        <p:nvSpPr>
          <p:cNvPr id="50180" name="AutoShape 9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23275" y="6426200"/>
            <a:ext cx="720725" cy="431800"/>
          </a:xfrm>
          <a:prstGeom prst="actionButtonBackPrevious">
            <a:avLst/>
          </a:prstGeom>
          <a:solidFill>
            <a:srgbClr val="FFFFCC"/>
          </a:solidFill>
          <a:ln w="9525">
            <a:solidFill>
              <a:srgbClr val="CCCC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Desenvolvimento</a:t>
            </a:r>
            <a:endParaRPr lang="en-US" altLang="pt-BR" smtClean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dirty="0" smtClean="0"/>
              <a:t>Requisitos</a:t>
            </a:r>
          </a:p>
          <a:p>
            <a:r>
              <a:rPr lang="pt-BR" altLang="pt-BR" dirty="0" smtClean="0"/>
              <a:t>Projeto</a:t>
            </a:r>
          </a:p>
          <a:p>
            <a:r>
              <a:rPr lang="pt-BR" altLang="pt-BR" dirty="0" smtClean="0"/>
              <a:t>Implementação</a:t>
            </a:r>
          </a:p>
          <a:p>
            <a:r>
              <a:rPr lang="pt-BR" altLang="pt-BR" dirty="0" smtClean="0"/>
              <a:t>Teste</a:t>
            </a:r>
          </a:p>
          <a:p>
            <a:r>
              <a:rPr lang="pt-BR" altLang="pt-BR" dirty="0" smtClean="0"/>
              <a:t>Manutenção</a:t>
            </a:r>
            <a:endParaRPr lang="en-US" altLang="pt-BR" dirty="0" smtClean="0"/>
          </a:p>
        </p:txBody>
      </p:sp>
      <p:sp>
        <p:nvSpPr>
          <p:cNvPr id="51204" name="AutoShape 9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23275" y="6426200"/>
            <a:ext cx="720725" cy="431800"/>
          </a:xfrm>
          <a:prstGeom prst="actionButtonBackPrevious">
            <a:avLst/>
          </a:prstGeom>
          <a:solidFill>
            <a:srgbClr val="FFFFCC"/>
          </a:solidFill>
          <a:ln w="9525">
            <a:solidFill>
              <a:srgbClr val="CCCC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Gerência</a:t>
            </a:r>
            <a:endParaRPr lang="en-US" altLang="pt-BR" smtClean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mtClean="0"/>
              <a:t>Definição de cronogramas;</a:t>
            </a:r>
          </a:p>
          <a:p>
            <a:pPr>
              <a:lnSpc>
                <a:spcPct val="90000"/>
              </a:lnSpc>
            </a:pPr>
            <a:r>
              <a:rPr lang="pt-BR" altLang="pt-BR" smtClean="0"/>
              <a:t>Definição dos padrões de qualidade;</a:t>
            </a:r>
          </a:p>
          <a:p>
            <a:pPr>
              <a:lnSpc>
                <a:spcPct val="90000"/>
              </a:lnSpc>
            </a:pPr>
            <a:r>
              <a:rPr lang="pt-BR" altLang="pt-BR" smtClean="0"/>
              <a:t>Acompanhamento da execução;</a:t>
            </a:r>
          </a:p>
          <a:p>
            <a:pPr>
              <a:lnSpc>
                <a:spcPct val="90000"/>
              </a:lnSpc>
            </a:pPr>
            <a:r>
              <a:rPr lang="pt-BR" altLang="pt-BR" smtClean="0"/>
              <a:t>Ações corretivas da execução;</a:t>
            </a:r>
          </a:p>
          <a:p>
            <a:pPr>
              <a:lnSpc>
                <a:spcPct val="90000"/>
              </a:lnSpc>
            </a:pPr>
            <a:r>
              <a:rPr lang="pt-BR" altLang="pt-BR" smtClean="0"/>
              <a:t>Verificação e garantia da qualidade;</a:t>
            </a:r>
          </a:p>
          <a:p>
            <a:pPr>
              <a:lnSpc>
                <a:spcPct val="90000"/>
              </a:lnSpc>
            </a:pPr>
            <a:r>
              <a:rPr lang="pt-BR" altLang="pt-BR" smtClean="0"/>
              <a:t>Seleção e organização de equipes;</a:t>
            </a:r>
          </a:p>
          <a:p>
            <a:pPr algn="ctr">
              <a:lnSpc>
                <a:spcPct val="90000"/>
              </a:lnSpc>
              <a:buFontTx/>
              <a:buNone/>
            </a:pPr>
            <a:endParaRPr lang="pt-BR" altLang="pt-BR" smtClean="0"/>
          </a:p>
          <a:p>
            <a:pPr algn="ctr">
              <a:lnSpc>
                <a:spcPct val="90000"/>
              </a:lnSpc>
              <a:buFontTx/>
              <a:buNone/>
            </a:pPr>
            <a:r>
              <a:rPr lang="pt-BR" altLang="pt-BR" smtClean="0"/>
              <a:t>Lei de Brooks</a:t>
            </a:r>
            <a:endParaRPr lang="en-US" altLang="pt-BR" smtClean="0"/>
          </a:p>
        </p:txBody>
      </p:sp>
      <p:sp>
        <p:nvSpPr>
          <p:cNvPr id="52228" name="AutoShape 9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23275" y="6426200"/>
            <a:ext cx="720725" cy="431800"/>
          </a:xfrm>
          <a:prstGeom prst="actionButtonBackPrevious">
            <a:avLst/>
          </a:prstGeom>
          <a:solidFill>
            <a:srgbClr val="FFFFCC"/>
          </a:solidFill>
          <a:ln w="9525">
            <a:solidFill>
              <a:srgbClr val="CCCC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SWEBOK (1)</a:t>
            </a:r>
            <a:endParaRPr lang="en-US" altLang="pt-BR" smtClean="0"/>
          </a:p>
        </p:txBody>
      </p:sp>
      <p:sp>
        <p:nvSpPr>
          <p:cNvPr id="53251" name="Rectangle 4"/>
          <p:cNvSpPr>
            <a:spLocks noGrp="1" noChangeArrowheads="1"/>
          </p:cNvSpPr>
          <p:nvPr>
            <p:ph idx="1"/>
          </p:nvPr>
        </p:nvSpPr>
        <p:spPr>
          <a:xfrm>
            <a:off x="539750" y="1600200"/>
            <a:ext cx="7704138" cy="45259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altLang="pt-BR" smtClean="0"/>
              <a:t>SwEBoK – </a:t>
            </a:r>
            <a:r>
              <a:rPr lang="pt-BR" altLang="pt-BR" b="1" u="sng" smtClean="0"/>
              <a:t>S</a:t>
            </a:r>
            <a:r>
              <a:rPr lang="pt-BR" altLang="pt-BR" smtClean="0"/>
              <a:t>oft</a:t>
            </a:r>
            <a:r>
              <a:rPr lang="pt-BR" altLang="pt-BR" b="1" u="sng" smtClean="0"/>
              <a:t>w</a:t>
            </a:r>
            <a:r>
              <a:rPr lang="pt-BR" altLang="pt-BR" smtClean="0"/>
              <a:t>are </a:t>
            </a:r>
            <a:r>
              <a:rPr lang="pt-BR" altLang="pt-BR" b="1" u="sng" smtClean="0"/>
              <a:t>E</a:t>
            </a:r>
            <a:r>
              <a:rPr lang="pt-BR" altLang="pt-BR" smtClean="0"/>
              <a:t>ngineering </a:t>
            </a:r>
            <a:r>
              <a:rPr lang="pt-BR" altLang="pt-BR" b="1" u="sng" smtClean="0"/>
              <a:t>B</a:t>
            </a:r>
            <a:r>
              <a:rPr lang="pt-BR" altLang="pt-BR" smtClean="0"/>
              <a:t>ody </a:t>
            </a:r>
            <a:r>
              <a:rPr lang="pt-BR" altLang="pt-BR" b="1" u="sng" smtClean="0"/>
              <a:t>o</a:t>
            </a:r>
            <a:r>
              <a:rPr lang="pt-BR" altLang="pt-BR" smtClean="0"/>
              <a:t>f </a:t>
            </a:r>
            <a:r>
              <a:rPr lang="pt-BR" altLang="pt-BR" b="1" u="sng" smtClean="0"/>
              <a:t>K</a:t>
            </a:r>
            <a:r>
              <a:rPr lang="pt-BR" altLang="pt-BR" smtClean="0"/>
              <a:t>nowledge</a:t>
            </a:r>
          </a:p>
          <a:p>
            <a:pPr>
              <a:lnSpc>
                <a:spcPct val="150000"/>
              </a:lnSpc>
            </a:pPr>
            <a:r>
              <a:rPr lang="pt-BR" altLang="pt-BR" smtClean="0"/>
              <a:t>Organizado pela </a:t>
            </a:r>
            <a:r>
              <a:rPr lang="pt-BR" altLang="pt-BR" i="1" smtClean="0"/>
              <a:t>IEEE Computer Society</a:t>
            </a:r>
            <a:r>
              <a:rPr lang="pt-BR" altLang="pt-BR" smtClean="0"/>
              <a:t> com colaboração de Universidades, Associações, Institutos etc.</a:t>
            </a:r>
          </a:p>
          <a:p>
            <a:pPr>
              <a:lnSpc>
                <a:spcPct val="150000"/>
              </a:lnSpc>
            </a:pPr>
            <a:r>
              <a:rPr lang="pt-BR" altLang="pt-BR" smtClean="0"/>
              <a:t>Página oficial: </a:t>
            </a:r>
            <a:r>
              <a:rPr lang="pt-BR" altLang="pt-BR" smtClean="0">
                <a:hlinkClick r:id="rId2"/>
              </a:rPr>
              <a:t>https://www.computer.org/web/swebok/index</a:t>
            </a:r>
            <a:endParaRPr lang="pt-BR" altLang="pt-BR" smtClean="0"/>
          </a:p>
          <a:p>
            <a:pPr>
              <a:lnSpc>
                <a:spcPct val="150000"/>
              </a:lnSpc>
            </a:pPr>
            <a:r>
              <a:rPr lang="pt-BR" altLang="pt-BR" smtClean="0"/>
              <a:t>Disponível gratuitamente na WEB.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smtClean="0"/>
              <a:t>Regulamentação da Área</a:t>
            </a:r>
          </a:p>
        </p:txBody>
      </p:sp>
      <p:sp>
        <p:nvSpPr>
          <p:cNvPr id="1024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dirty="0" smtClean="0"/>
              <a:t>Regulamentação da Área...</a:t>
            </a:r>
          </a:p>
          <a:p>
            <a:pPr algn="r">
              <a:buFontTx/>
              <a:buNone/>
            </a:pPr>
            <a:endParaRPr lang="pt-BR" altLang="pt-BR" dirty="0" smtClean="0"/>
          </a:p>
        </p:txBody>
      </p:sp>
      <p:sp>
        <p:nvSpPr>
          <p:cNvPr id="10244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23275" y="6426200"/>
            <a:ext cx="720725" cy="431800"/>
          </a:xfrm>
          <a:prstGeom prst="actionButtonBackPrevious">
            <a:avLst/>
          </a:prstGeom>
          <a:solidFill>
            <a:srgbClr val="FFFFCC"/>
          </a:solidFill>
          <a:ln w="9525">
            <a:solidFill>
              <a:srgbClr val="CCCC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08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SWEBOK (2)</a:t>
            </a:r>
            <a:endParaRPr lang="en-US" altLang="pt-BR" smtClean="0"/>
          </a:p>
        </p:txBody>
      </p:sp>
      <p:sp>
        <p:nvSpPr>
          <p:cNvPr id="54275" name="Rectangle 4"/>
          <p:cNvSpPr>
            <a:spLocks noGrp="1" noChangeArrowheads="1"/>
          </p:cNvSpPr>
          <p:nvPr>
            <p:ph idx="1"/>
          </p:nvPr>
        </p:nvSpPr>
        <p:spPr>
          <a:xfrm>
            <a:off x="611188" y="1700213"/>
            <a:ext cx="7993062" cy="45259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altLang="pt-BR" smtClean="0"/>
              <a:t>3 fases (versões)</a:t>
            </a:r>
          </a:p>
          <a:p>
            <a:pPr lvl="1">
              <a:lnSpc>
                <a:spcPct val="110000"/>
              </a:lnSpc>
            </a:pPr>
            <a:r>
              <a:rPr lang="pt-BR" altLang="pt-BR" smtClean="0"/>
              <a:t>Straw Man (1998)</a:t>
            </a:r>
          </a:p>
          <a:p>
            <a:pPr lvl="1">
              <a:lnSpc>
                <a:spcPct val="110000"/>
              </a:lnSpc>
            </a:pPr>
            <a:r>
              <a:rPr lang="pt-BR" altLang="pt-BR" smtClean="0"/>
              <a:t>Stone Man (2000)</a:t>
            </a:r>
          </a:p>
          <a:p>
            <a:pPr lvl="1">
              <a:lnSpc>
                <a:spcPct val="110000"/>
              </a:lnSpc>
            </a:pPr>
            <a:r>
              <a:rPr lang="pt-BR" altLang="pt-BR" smtClean="0"/>
              <a:t>Iron Man (2003)</a:t>
            </a:r>
          </a:p>
          <a:p>
            <a:pPr lvl="1">
              <a:lnSpc>
                <a:spcPct val="110000"/>
              </a:lnSpc>
            </a:pPr>
            <a:r>
              <a:rPr lang="pt-BR" altLang="pt-BR" smtClean="0"/>
              <a:t>Versão 2004</a:t>
            </a:r>
          </a:p>
          <a:p>
            <a:pPr lvl="1">
              <a:lnSpc>
                <a:spcPct val="110000"/>
              </a:lnSpc>
            </a:pPr>
            <a:r>
              <a:rPr lang="pt-BR" altLang="pt-BR" smtClean="0"/>
              <a:t>Versão 3 (2014)</a:t>
            </a:r>
            <a:endParaRPr lang="en-US" altLang="pt-BR" smtClean="0"/>
          </a:p>
          <a:p>
            <a:endParaRPr lang="pt-BR" altLang="pt-BR" smtClean="0"/>
          </a:p>
          <a:p>
            <a:r>
              <a:rPr lang="pt-BR" altLang="pt-BR" smtClean="0"/>
              <a:t>Trata de um conjunto de conhecimentos da área de Engenharia de Software</a:t>
            </a:r>
            <a:endParaRPr lang="en-US" altLang="pt-BR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10 Áreas de Conhecimento</a:t>
            </a:r>
            <a:endParaRPr lang="en-US" altLang="pt-BR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>
          <a:xfrm>
            <a:off x="434975" y="2227263"/>
            <a:ext cx="3179763" cy="3124200"/>
          </a:xfrm>
        </p:spPr>
        <p:txBody>
          <a:bodyPr/>
          <a:lstStyle/>
          <a:p>
            <a:pPr>
              <a:lnSpc>
                <a:spcPct val="160000"/>
              </a:lnSpc>
            </a:pPr>
            <a:r>
              <a:rPr lang="pt-BR" altLang="pt-BR" sz="1600" smtClean="0"/>
              <a:t>Software Requirements</a:t>
            </a:r>
          </a:p>
          <a:p>
            <a:pPr>
              <a:lnSpc>
                <a:spcPct val="160000"/>
              </a:lnSpc>
            </a:pPr>
            <a:r>
              <a:rPr lang="pt-BR" altLang="pt-BR" sz="1600" smtClean="0"/>
              <a:t>Software Design</a:t>
            </a:r>
          </a:p>
          <a:p>
            <a:pPr>
              <a:lnSpc>
                <a:spcPct val="160000"/>
              </a:lnSpc>
            </a:pPr>
            <a:r>
              <a:rPr lang="pt-BR" altLang="pt-BR" sz="1600" smtClean="0"/>
              <a:t>Software Construction</a:t>
            </a:r>
          </a:p>
          <a:p>
            <a:pPr>
              <a:lnSpc>
                <a:spcPct val="160000"/>
              </a:lnSpc>
            </a:pPr>
            <a:r>
              <a:rPr lang="pt-BR" altLang="pt-BR" sz="1600" smtClean="0"/>
              <a:t>Software Testing</a:t>
            </a:r>
          </a:p>
          <a:p>
            <a:pPr>
              <a:lnSpc>
                <a:spcPct val="160000"/>
              </a:lnSpc>
            </a:pPr>
            <a:r>
              <a:rPr lang="pt-BR" altLang="pt-BR" sz="1600" smtClean="0"/>
              <a:t>Software Maintenance</a:t>
            </a:r>
          </a:p>
        </p:txBody>
      </p:sp>
      <p:sp>
        <p:nvSpPr>
          <p:cNvPr id="55300" name="Rectangle 3"/>
          <p:cNvSpPr txBox="1">
            <a:spLocks noChangeArrowheads="1"/>
          </p:cNvSpPr>
          <p:nvPr/>
        </p:nvSpPr>
        <p:spPr bwMode="auto">
          <a:xfrm>
            <a:off x="3646488" y="2276475"/>
            <a:ext cx="4381500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 defTabSz="4572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lnSpc>
                <a:spcPct val="160000"/>
              </a:lnSpc>
            </a:pPr>
            <a:r>
              <a:rPr lang="pt-BR" altLang="pt-BR" sz="1600"/>
              <a:t>Software Configuration Management</a:t>
            </a:r>
          </a:p>
          <a:p>
            <a:pPr eaLnBrk="1" hangingPunct="1">
              <a:lnSpc>
                <a:spcPct val="160000"/>
              </a:lnSpc>
            </a:pPr>
            <a:r>
              <a:rPr lang="pt-BR" altLang="pt-BR" sz="1600"/>
              <a:t>Software Engineering Management</a:t>
            </a:r>
          </a:p>
          <a:p>
            <a:pPr eaLnBrk="1" hangingPunct="1">
              <a:lnSpc>
                <a:spcPct val="160000"/>
              </a:lnSpc>
            </a:pPr>
            <a:r>
              <a:rPr lang="pt-BR" altLang="pt-BR" sz="1600"/>
              <a:t>Software Engineering Process</a:t>
            </a:r>
          </a:p>
          <a:p>
            <a:pPr eaLnBrk="1" hangingPunct="1">
              <a:lnSpc>
                <a:spcPct val="160000"/>
              </a:lnSpc>
            </a:pPr>
            <a:r>
              <a:rPr lang="pt-BR" altLang="pt-BR" sz="1600"/>
              <a:t>Software Engineering Tools &amp; Methods</a:t>
            </a:r>
          </a:p>
          <a:p>
            <a:pPr eaLnBrk="1" hangingPunct="1">
              <a:lnSpc>
                <a:spcPct val="160000"/>
              </a:lnSpc>
            </a:pPr>
            <a:r>
              <a:rPr lang="pt-BR" altLang="pt-BR" sz="1600"/>
              <a:t>Software Quality</a:t>
            </a:r>
            <a:endParaRPr lang="en-US" altLang="pt-BR" sz="1600"/>
          </a:p>
        </p:txBody>
      </p:sp>
      <p:cxnSp>
        <p:nvCxnSpPr>
          <p:cNvPr id="3" name="Conector reto 2"/>
          <p:cNvCxnSpPr/>
          <p:nvPr/>
        </p:nvCxnSpPr>
        <p:spPr>
          <a:xfrm>
            <a:off x="3419475" y="1700213"/>
            <a:ext cx="0" cy="38893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Disciplinas Relacionadas</a:t>
            </a:r>
            <a:endParaRPr lang="en-US" altLang="pt-BR" smtClean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Computer </a:t>
            </a:r>
            <a:r>
              <a:rPr lang="pt-BR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Engineering</a:t>
            </a:r>
            <a:endParaRPr lang="pt-BR" altLang="pt-B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Computer Science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Management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Mathematics</a:t>
            </a:r>
            <a:endParaRPr lang="pt-BR" altLang="pt-B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Project Management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Quality</a:t>
            </a: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Management</a:t>
            </a: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Software </a:t>
            </a:r>
            <a:r>
              <a:rPr lang="pt-BR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Ergonomics</a:t>
            </a:r>
            <a:endParaRPr lang="pt-BR" altLang="pt-B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Wingdings 3" charset="2"/>
              <a:buChar char=""/>
              <a:defRPr/>
            </a:pPr>
            <a:r>
              <a:rPr lang="pt-BR" altLang="pt-B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 </a:t>
            </a:r>
            <a:r>
              <a:rPr lang="pt-BR" altLang="pt-BR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Engineering</a:t>
            </a:r>
            <a:endParaRPr lang="en-US" altLang="pt-BR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pt-BR" smtClean="0"/>
          </a:p>
        </p:txBody>
      </p:sp>
      <p:pic>
        <p:nvPicPr>
          <p:cNvPr id="5734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025"/>
            <a:ext cx="9144000" cy="676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pt-BR" smtClean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pt-BR" smtClean="0"/>
          </a:p>
        </p:txBody>
      </p:sp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0" y="0"/>
            <a:ext cx="9150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pt-BR" smtClean="0"/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pt-BR" smtClean="0"/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t="16679" r="32675" b="31166"/>
          <a:stretch>
            <a:fillRect/>
          </a:stretch>
        </p:blipFill>
        <p:spPr bwMode="auto">
          <a:xfrm>
            <a:off x="0" y="-26988"/>
            <a:ext cx="9144000" cy="6902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AutoShape 5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423275" y="6426200"/>
            <a:ext cx="720725" cy="431800"/>
          </a:xfrm>
          <a:prstGeom prst="actionButtonBackPrevious">
            <a:avLst/>
          </a:prstGeom>
          <a:solidFill>
            <a:srgbClr val="FFFFCC"/>
          </a:solidFill>
          <a:ln w="9525">
            <a:solidFill>
              <a:srgbClr val="CCCC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fontAlgn="base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pt-BR" altLang="pt-BR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ítulo 1"/>
          <p:cNvSpPr>
            <a:spLocks noGrp="1"/>
          </p:cNvSpPr>
          <p:nvPr>
            <p:ph type="title"/>
          </p:nvPr>
        </p:nvSpPr>
        <p:spPr>
          <a:xfrm>
            <a:off x="107950" y="17463"/>
            <a:ext cx="2232025" cy="1320800"/>
          </a:xfrm>
        </p:spPr>
        <p:txBody>
          <a:bodyPr/>
          <a:lstStyle/>
          <a:p>
            <a:r>
              <a:rPr lang="pt-BR" altLang="pt-BR" smtClean="0"/>
              <a:t>Leitura </a:t>
            </a:r>
            <a:br>
              <a:rPr lang="pt-BR" altLang="pt-BR" smtClean="0"/>
            </a:br>
            <a:r>
              <a:rPr lang="pt-BR" altLang="pt-BR" smtClean="0"/>
              <a:t>Adicional</a:t>
            </a:r>
          </a:p>
        </p:txBody>
      </p:sp>
      <p:pic>
        <p:nvPicPr>
          <p:cNvPr id="61443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63" t="16679" r="31888" b="15230"/>
          <a:stretch>
            <a:fillRect/>
          </a:stretch>
        </p:blipFill>
        <p:spPr bwMode="auto">
          <a:xfrm>
            <a:off x="2741613" y="549275"/>
            <a:ext cx="6223000" cy="614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ítulo 1"/>
          <p:cNvSpPr>
            <a:spLocks noGrp="1"/>
          </p:cNvSpPr>
          <p:nvPr>
            <p:ph type="title"/>
          </p:nvPr>
        </p:nvSpPr>
        <p:spPr>
          <a:xfrm>
            <a:off x="0" y="620713"/>
            <a:ext cx="2593975" cy="1320800"/>
          </a:xfrm>
        </p:spPr>
        <p:txBody>
          <a:bodyPr/>
          <a:lstStyle/>
          <a:p>
            <a:r>
              <a:rPr lang="pt-BR" altLang="pt-BR" smtClean="0"/>
              <a:t>Referências</a:t>
            </a:r>
          </a:p>
        </p:txBody>
      </p:sp>
      <p:pic>
        <p:nvPicPr>
          <p:cNvPr id="62467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8" t="20924" r="35039" b="39822"/>
          <a:stretch>
            <a:fillRect/>
          </a:stretch>
        </p:blipFill>
        <p:spPr bwMode="auto">
          <a:xfrm>
            <a:off x="1042988" y="1557338"/>
            <a:ext cx="7354887" cy="472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ítulo 1"/>
          <p:cNvSpPr>
            <a:spLocks noGrp="1"/>
          </p:cNvSpPr>
          <p:nvPr>
            <p:ph type="title"/>
          </p:nvPr>
        </p:nvSpPr>
        <p:spPr>
          <a:xfrm>
            <a:off x="6350" y="115888"/>
            <a:ext cx="2981325" cy="1320800"/>
          </a:xfrm>
        </p:spPr>
        <p:txBody>
          <a:bodyPr/>
          <a:lstStyle/>
          <a:p>
            <a:r>
              <a:rPr lang="pt-BR" altLang="pt-BR" smtClean="0"/>
              <a:t>Documentos utilizados</a:t>
            </a:r>
          </a:p>
        </p:txBody>
      </p:sp>
      <p:pic>
        <p:nvPicPr>
          <p:cNvPr id="63491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7" t="15993" r="31116" b="17578"/>
          <a:stretch>
            <a:fillRect/>
          </a:stretch>
        </p:blipFill>
        <p:spPr bwMode="auto">
          <a:xfrm>
            <a:off x="2627313" y="188913"/>
            <a:ext cx="6311900" cy="640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mtClean="0"/>
              <a:t>Histórico da ES</a:t>
            </a:r>
            <a:endParaRPr lang="en-US" altLang="pt-BR" smtClean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pt-BR" altLang="pt-BR" dirty="0" smtClean="0"/>
              <a:t>História</a:t>
            </a:r>
            <a:endParaRPr lang="pt-BR" altLang="pt-BR" dirty="0" smtClean="0"/>
          </a:p>
          <a:p>
            <a:r>
              <a:rPr lang="pt-BR" altLang="pt-BR" dirty="0" smtClean="0"/>
              <a:t>Crise de Software</a:t>
            </a:r>
          </a:p>
          <a:p>
            <a:r>
              <a:rPr lang="pt-BR" altLang="pt-BR" dirty="0" smtClean="0"/>
              <a:t>Aplicar a </a:t>
            </a:r>
            <a:r>
              <a:rPr lang="pt-BR" altLang="pt-BR" dirty="0" smtClean="0"/>
              <a:t>Eng. </a:t>
            </a:r>
            <a:r>
              <a:rPr lang="pt-BR" altLang="pt-BR" dirty="0" smtClean="0"/>
              <a:t>na construção de software</a:t>
            </a:r>
          </a:p>
        </p:txBody>
      </p:sp>
    </p:spTree>
    <p:extLst>
      <p:ext uri="{BB962C8B-B14F-4D97-AF65-F5344CB8AC3E}">
        <p14:creationId xmlns:p14="http://schemas.microsoft.com/office/powerpoint/2010/main" val="224712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ítulo 1"/>
          <p:cNvSpPr>
            <a:spLocks noGrp="1"/>
          </p:cNvSpPr>
          <p:nvPr>
            <p:ph type="title"/>
          </p:nvPr>
        </p:nvSpPr>
        <p:spPr>
          <a:xfrm>
            <a:off x="6350" y="115888"/>
            <a:ext cx="2981325" cy="1320800"/>
          </a:xfrm>
        </p:spPr>
        <p:txBody>
          <a:bodyPr/>
          <a:lstStyle/>
          <a:p>
            <a:r>
              <a:rPr lang="pt-BR" altLang="pt-BR" smtClean="0"/>
              <a:t>Normas Técnicas</a:t>
            </a:r>
          </a:p>
        </p:txBody>
      </p:sp>
      <p:pic>
        <p:nvPicPr>
          <p:cNvPr id="64515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88" t="20923" r="31888" b="16562"/>
          <a:stretch>
            <a:fillRect/>
          </a:stretch>
        </p:blipFill>
        <p:spPr bwMode="auto">
          <a:xfrm>
            <a:off x="2268538" y="333375"/>
            <a:ext cx="6624637" cy="619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50" y="115888"/>
            <a:ext cx="2981325" cy="1320800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pt-BR" dirty="0" smtClean="0"/>
              <a:t>Lista das</a:t>
            </a:r>
            <a:br>
              <a:rPr lang="pt-BR" dirty="0" smtClean="0"/>
            </a:br>
            <a:r>
              <a:rPr lang="pt-BR" dirty="0" smtClean="0"/>
              <a:t>Normas Técnicas</a:t>
            </a:r>
            <a:endParaRPr lang="pt-BR" dirty="0"/>
          </a:p>
        </p:txBody>
      </p:sp>
      <p:pic>
        <p:nvPicPr>
          <p:cNvPr id="65539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00" t="16562" r="34250" b="16560"/>
          <a:stretch>
            <a:fillRect/>
          </a:stretch>
        </p:blipFill>
        <p:spPr bwMode="auto">
          <a:xfrm>
            <a:off x="2627313" y="195263"/>
            <a:ext cx="6192837" cy="647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ítulo 1"/>
          <p:cNvSpPr>
            <a:spLocks noGrp="1"/>
          </p:cNvSpPr>
          <p:nvPr>
            <p:ph type="title"/>
          </p:nvPr>
        </p:nvSpPr>
        <p:spPr>
          <a:xfrm>
            <a:off x="6350" y="115888"/>
            <a:ext cx="2981325" cy="1320800"/>
          </a:xfrm>
        </p:spPr>
        <p:txBody>
          <a:bodyPr/>
          <a:lstStyle/>
          <a:p>
            <a:r>
              <a:rPr lang="pt-BR" altLang="pt-BR" smtClean="0"/>
              <a:t>Referencias Consolidadas</a:t>
            </a:r>
          </a:p>
        </p:txBody>
      </p:sp>
      <p:pic>
        <p:nvPicPr>
          <p:cNvPr id="6656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4" t="15466" r="32524" b="22075"/>
          <a:stretch>
            <a:fillRect/>
          </a:stretch>
        </p:blipFill>
        <p:spPr bwMode="auto">
          <a:xfrm>
            <a:off x="3059113" y="476250"/>
            <a:ext cx="5822950" cy="582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smtClean="0"/>
              <a:t>Crise de Software Década 70</a:t>
            </a:r>
            <a:endParaRPr lang="en-US" altLang="pt-BR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52" y="1"/>
            <a:ext cx="9180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5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700808"/>
            <a:ext cx="7128023" cy="2663825"/>
          </a:xfrm>
        </p:spPr>
        <p:txBody>
          <a:bodyPr/>
          <a:lstStyle/>
          <a:p>
            <a:pPr algn="just" defTabSz="884238">
              <a:lnSpc>
                <a:spcPct val="150000"/>
              </a:lnSpc>
              <a:tabLst>
                <a:tab pos="6188075" algn="l"/>
              </a:tabLst>
            </a:pPr>
            <a:r>
              <a:rPr lang="pt-BR" altLang="pt-BR" dirty="0" smtClean="0"/>
              <a:t>Desenvolver métodos, técnicas e ferramentas para o desenvolvimento de software</a:t>
            </a:r>
          </a:p>
          <a:p>
            <a:pPr algn="just" defTabSz="884238">
              <a:lnSpc>
                <a:spcPct val="150000"/>
              </a:lnSpc>
              <a:tabLst>
                <a:tab pos="6188075" algn="l"/>
              </a:tabLst>
            </a:pPr>
            <a:r>
              <a:rPr lang="pt-BR" altLang="pt-BR" dirty="0" smtClean="0"/>
              <a:t>Criar um corpo de conhecimento capaz de minimizar as chances de erro e defeitos na construção de software</a:t>
            </a:r>
            <a:endParaRPr lang="en-US" altLang="pt-BR" dirty="0" smtClean="0"/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smtClean="0"/>
              <a:t>Solução da Crise</a:t>
            </a:r>
            <a:endParaRPr lang="en-US" altLang="pt-BR" dirty="0" smtClean="0"/>
          </a:p>
        </p:txBody>
      </p:sp>
    </p:spTree>
    <p:extLst>
      <p:ext uri="{BB962C8B-B14F-4D97-AF65-F5344CB8AC3E}">
        <p14:creationId xmlns:p14="http://schemas.microsoft.com/office/powerpoint/2010/main" val="236140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49275"/>
            <a:ext cx="7202488" cy="1079500"/>
          </a:xfrm>
        </p:spPr>
        <p:txBody>
          <a:bodyPr/>
          <a:lstStyle/>
          <a:p>
            <a:r>
              <a:rPr lang="pt-BR" altLang="pt-BR" smtClean="0"/>
              <a:t>O que é Engenharia de Software</a:t>
            </a:r>
            <a:endParaRPr lang="en-US" altLang="pt-BR" smtClean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930400"/>
            <a:ext cx="6707188" cy="3011488"/>
          </a:xfrm>
        </p:spPr>
        <p:txBody>
          <a:bodyPr/>
          <a:lstStyle/>
          <a:p>
            <a:r>
              <a:rPr lang="pt-BR" altLang="pt-BR" smtClean="0"/>
              <a:t>= Engenharia + Software</a:t>
            </a:r>
          </a:p>
          <a:p>
            <a:r>
              <a:rPr lang="pt-BR" altLang="pt-BR" smtClean="0"/>
              <a:t>Engenharia</a:t>
            </a:r>
          </a:p>
          <a:p>
            <a:pPr lvl="1">
              <a:lnSpc>
                <a:spcPct val="150000"/>
              </a:lnSpc>
              <a:buFontTx/>
              <a:buNone/>
            </a:pPr>
            <a:r>
              <a:rPr lang="pt-BR" altLang="pt-BR" sz="1800" smtClean="0"/>
              <a:t>  “Arte de aplicar conhecimentos científicos e empíricos e certas habilitações específicas à criação de estruturas, dispositivos e processos que se utilizam para converter recursos naturais em formas adequadas ao atendimento das necessidades humanas.”</a:t>
            </a:r>
            <a:endParaRPr lang="en-US" altLang="pt-BR" sz="18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cursos e tecnologia">
  <a:themeElements>
    <a:clrScheme name="Recursos e tecnologia 13">
      <a:dk1>
        <a:srgbClr val="336699"/>
      </a:dk1>
      <a:lt1>
        <a:srgbClr val="FFFFFF"/>
      </a:lt1>
      <a:dk2>
        <a:srgbClr val="000000"/>
      </a:dk2>
      <a:lt2>
        <a:srgbClr val="E3EBF1"/>
      </a:lt2>
      <a:accent1>
        <a:srgbClr val="003399"/>
      </a:accent1>
      <a:accent2>
        <a:srgbClr val="468A4B"/>
      </a:accent2>
      <a:accent3>
        <a:srgbClr val="AAAAAA"/>
      </a:accent3>
      <a:accent4>
        <a:srgbClr val="DADADA"/>
      </a:accent4>
      <a:accent5>
        <a:srgbClr val="AAADCA"/>
      </a:accent5>
      <a:accent6>
        <a:srgbClr val="3F7D43"/>
      </a:accent6>
      <a:hlink>
        <a:srgbClr val="000099"/>
      </a:hlink>
      <a:folHlink>
        <a:srgbClr val="2CA0C4"/>
      </a:folHlink>
    </a:clrScheme>
    <a:fontScheme name="Recursos e tecnologi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Recursos e tecnologi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ursos e tecnologia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ursos e tecnologia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ursos e tecnologia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ursos e tecnologia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ecursos e tecnologia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ursos e tecnologia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ursos e tecnologia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ursos e tecnologia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ursos e tecnologia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ursos e tecnologia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ursos e tecnologia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ecursos e tecnologia 13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000099"/>
        </a:hlink>
        <a:folHlink>
          <a:srgbClr val="2CA0C4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Recursos e tecnologia</Template>
  <TotalTime>599</TotalTime>
  <Words>1372</Words>
  <Application>Microsoft Office PowerPoint</Application>
  <PresentationFormat>Apresentação na tela (4:3)</PresentationFormat>
  <Paragraphs>231</Paragraphs>
  <Slides>62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62</vt:i4>
      </vt:variant>
    </vt:vector>
  </HeadingPairs>
  <TitlesOfParts>
    <vt:vector size="69" baseType="lpstr">
      <vt:lpstr>Arial</vt:lpstr>
      <vt:lpstr>Symbol</vt:lpstr>
      <vt:lpstr>Trebuchet MS</vt:lpstr>
      <vt:lpstr>Wingdings</vt:lpstr>
      <vt:lpstr>Wingdings 3</vt:lpstr>
      <vt:lpstr>Recursos e tecnologia</vt:lpstr>
      <vt:lpstr>Facetado</vt:lpstr>
      <vt:lpstr>Introdução a Engenharia de Software</vt:lpstr>
      <vt:lpstr>Roteiro</vt:lpstr>
      <vt:lpstr>Expectativas</vt:lpstr>
      <vt:lpstr>Postura do aluno</vt:lpstr>
      <vt:lpstr>Regulamentação da Área</vt:lpstr>
      <vt:lpstr>Histórico da ES</vt:lpstr>
      <vt:lpstr>Crise de Software Década 70</vt:lpstr>
      <vt:lpstr>Solução da Crise</vt:lpstr>
      <vt:lpstr>O que é Engenharia de Software</vt:lpstr>
      <vt:lpstr>Engenharia ?</vt:lpstr>
      <vt:lpstr>Engenharia ?</vt:lpstr>
      <vt:lpstr>Definição de Software</vt:lpstr>
      <vt:lpstr>Definição de  Engenharia de Software</vt:lpstr>
      <vt:lpstr>Apresentação do PowerPoint</vt:lpstr>
      <vt:lpstr>Definição de  Engenharia de Software</vt:lpstr>
      <vt:lpstr>CONSTRUÇÃO NAS ENGENHARIAS</vt:lpstr>
      <vt:lpstr>Ciclo da Área de Engenharia</vt:lpstr>
      <vt:lpstr>Modelagem de Sistemas</vt:lpstr>
      <vt:lpstr>Concepção</vt:lpstr>
      <vt:lpstr>Concepção</vt:lpstr>
      <vt:lpstr>Requisitos</vt:lpstr>
      <vt:lpstr>Projeto</vt:lpstr>
      <vt:lpstr>Projeto</vt:lpstr>
      <vt:lpstr>Projeto</vt:lpstr>
      <vt:lpstr>Projeto</vt:lpstr>
      <vt:lpstr>Apresentação do PowerPoint</vt:lpstr>
      <vt:lpstr>Apresentação do PowerPoint</vt:lpstr>
      <vt:lpstr>Apresentação do PowerPoint</vt:lpstr>
      <vt:lpstr>Apresentação do PowerPoint</vt:lpstr>
      <vt:lpstr>CONSTRUÇÃO NA ENGENHARIA DE SOFTWARE</vt:lpstr>
      <vt:lpstr>Desenvolvimento de Software</vt:lpstr>
      <vt:lpstr>UML</vt:lpstr>
      <vt:lpstr>Diagrama de Atividades</vt:lpstr>
      <vt:lpstr>Diagrama de Caso de Uso</vt:lpstr>
      <vt:lpstr>Diagrama de Classe</vt:lpstr>
      <vt:lpstr>Diagrama de Sequencia</vt:lpstr>
      <vt:lpstr>Diagrama de Comunicação</vt:lpstr>
      <vt:lpstr>Diagrama de Pacotes</vt:lpstr>
      <vt:lpstr>Diagrama de Instalação</vt:lpstr>
      <vt:lpstr>Facilidades Para Se Projetar Casas</vt:lpstr>
      <vt:lpstr>Visão do Usuário - Dificuldades Para Se Projetar Software (1)</vt:lpstr>
      <vt:lpstr>Visão do Usuário - Dificuldades Para Se Projetar Software (2)</vt:lpstr>
      <vt:lpstr>Visão do Gerente - Dificuldades Para Se Projetar Software (3)</vt:lpstr>
      <vt:lpstr>Visão do Programador – Dificuldades Para Se Projetar Software (1)</vt:lpstr>
      <vt:lpstr>Os Problemas Práticos  da Engª de Software</vt:lpstr>
      <vt:lpstr>Visões da ES</vt:lpstr>
      <vt:lpstr>Desenvolvimento</vt:lpstr>
      <vt:lpstr>Gerência</vt:lpstr>
      <vt:lpstr>SWEBOK (1)</vt:lpstr>
      <vt:lpstr>SWEBOK (2)</vt:lpstr>
      <vt:lpstr>10 Áreas de Conhecimento</vt:lpstr>
      <vt:lpstr>Disciplinas Relacionadas</vt:lpstr>
      <vt:lpstr>Apresentação do PowerPoint</vt:lpstr>
      <vt:lpstr>Apresentação do PowerPoint</vt:lpstr>
      <vt:lpstr>Apresentação do PowerPoint</vt:lpstr>
      <vt:lpstr>Apresentação do PowerPoint</vt:lpstr>
      <vt:lpstr>Leitura  Adicional</vt:lpstr>
      <vt:lpstr>Referências</vt:lpstr>
      <vt:lpstr>Documentos utilizados</vt:lpstr>
      <vt:lpstr>Normas Técnicas</vt:lpstr>
      <vt:lpstr>Lista das Normas Técnicas</vt:lpstr>
      <vt:lpstr>Referencias Consolidadas</vt:lpstr>
    </vt:vector>
  </TitlesOfParts>
  <Manager/>
  <Company>Universidade Federal de Lavras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  Engenharia de Software</dc:title>
  <dc:subject/>
  <dc:creator>Antonio Maria Pereira de Resende</dc:creator>
  <cp:keywords/>
  <dc:description/>
  <cp:lastModifiedBy>Tonio</cp:lastModifiedBy>
  <cp:revision>154</cp:revision>
  <dcterms:created xsi:type="dcterms:W3CDTF">2006-09-24T18:32:50Z</dcterms:created>
  <dcterms:modified xsi:type="dcterms:W3CDTF">2019-08-20T19:16:06Z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TC012264321046</vt:lpwstr>
  </property>
</Properties>
</file>